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4"/>
  </p:handoutMasterIdLst>
  <p:sldIdLst>
    <p:sldId id="327" r:id="rId2"/>
    <p:sldId id="347" r:id="rId3"/>
    <p:sldId id="348" r:id="rId4"/>
    <p:sldId id="340" r:id="rId5"/>
    <p:sldId id="341" r:id="rId6"/>
    <p:sldId id="343" r:id="rId7"/>
    <p:sldId id="345" r:id="rId8"/>
    <p:sldId id="346" r:id="rId9"/>
    <p:sldId id="334" r:id="rId10"/>
    <p:sldId id="344" r:id="rId11"/>
    <p:sldId id="336" r:id="rId12"/>
    <p:sldId id="328" r:id="rId13"/>
  </p:sldIdLst>
  <p:sldSz cx="9144000" cy="6858000" type="screen4x3"/>
  <p:notesSz cx="6669088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3B5136AF-716A-4818-980A-4761FA24ED49}">
          <p14:sldIdLst>
            <p14:sldId id="327"/>
            <p14:sldId id="347"/>
            <p14:sldId id="348"/>
            <p14:sldId id="340"/>
            <p14:sldId id="341"/>
            <p14:sldId id="343"/>
            <p14:sldId id="345"/>
            <p14:sldId id="346"/>
            <p14:sldId id="334"/>
            <p14:sldId id="344"/>
            <p14:sldId id="336"/>
            <p14:sldId id="328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3407" userDrawn="1">
          <p15:clr>
            <a:srgbClr val="A4A3A4"/>
          </p15:clr>
        </p15:guide>
        <p15:guide id="2" pos="52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62E9"/>
    <a:srgbClr val="A4C1F6"/>
    <a:srgbClr val="FF0000"/>
    <a:srgbClr val="3C7AEC"/>
    <a:srgbClr val="52D6B7"/>
    <a:srgbClr val="F72D4F"/>
    <a:srgbClr val="5F92EF"/>
    <a:srgbClr val="51D4D7"/>
    <a:srgbClr val="BFABFF"/>
    <a:srgbClr val="FFC7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FECB4D8-DB02-4DC6-A0A2-4F2EBAE1DC90}" styleName="Средний стиль 1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630" autoAdjust="0"/>
    <p:restoredTop sz="94660"/>
  </p:normalViewPr>
  <p:slideViewPr>
    <p:cSldViewPr snapToGrid="0">
      <p:cViewPr>
        <p:scale>
          <a:sx n="100" d="100"/>
          <a:sy n="100" d="100"/>
        </p:scale>
        <p:origin x="-1944" y="-462"/>
      </p:cViewPr>
      <p:guideLst>
        <p:guide orient="horz" pos="3407"/>
        <p:guide pos="52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890612" cy="497838"/>
          </a:xfrm>
          <a:prstGeom prst="rect">
            <a:avLst/>
          </a:prstGeom>
        </p:spPr>
        <p:txBody>
          <a:bodyPr vert="horz" lIns="90608" tIns="45304" rIns="90608" bIns="45304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776921" y="1"/>
            <a:ext cx="2890611" cy="497838"/>
          </a:xfrm>
          <a:prstGeom prst="rect">
            <a:avLst/>
          </a:prstGeom>
        </p:spPr>
        <p:txBody>
          <a:bodyPr vert="horz" lIns="90608" tIns="45304" rIns="90608" bIns="45304" rtlCol="0"/>
          <a:lstStyle>
            <a:lvl1pPr algn="r">
              <a:defRPr sz="1200"/>
            </a:lvl1pPr>
          </a:lstStyle>
          <a:p>
            <a:fld id="{B6BD0FD5-0DD9-46F3-8079-E4A5176445B1}" type="datetimeFigureOut">
              <a:rPr lang="ru-RU" smtClean="0"/>
              <a:t>23.06.2020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30387"/>
            <a:ext cx="2890612" cy="497838"/>
          </a:xfrm>
          <a:prstGeom prst="rect">
            <a:avLst/>
          </a:prstGeom>
        </p:spPr>
        <p:txBody>
          <a:bodyPr vert="horz" lIns="90608" tIns="45304" rIns="90608" bIns="45304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776921" y="9430387"/>
            <a:ext cx="2890611" cy="497838"/>
          </a:xfrm>
          <a:prstGeom prst="rect">
            <a:avLst/>
          </a:prstGeom>
        </p:spPr>
        <p:txBody>
          <a:bodyPr vert="horz" lIns="90608" tIns="45304" rIns="90608" bIns="45304" rtlCol="0" anchor="b"/>
          <a:lstStyle>
            <a:lvl1pPr algn="r">
              <a:defRPr sz="1200"/>
            </a:lvl1pPr>
          </a:lstStyle>
          <a:p>
            <a:fld id="{47333826-4E77-4AD4-B723-44599D34BB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67401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C54BB-D3A7-4607-963B-BF038A6824ED}" type="datetimeFigureOut">
              <a:rPr lang="ru-RU" smtClean="0"/>
              <a:t>23.06.2020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38C73-C123-495C-99F2-1C50F319B1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94133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C54BB-D3A7-4607-963B-BF038A6824ED}" type="datetimeFigureOut">
              <a:rPr lang="ru-RU" smtClean="0"/>
              <a:t>23.06.2020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38C73-C123-495C-99F2-1C50F319B1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2463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C54BB-D3A7-4607-963B-BF038A6824ED}" type="datetimeFigureOut">
              <a:rPr lang="ru-RU" smtClean="0"/>
              <a:t>23.06.2020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38C73-C123-495C-99F2-1C50F319B1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86098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C54BB-D3A7-4607-963B-BF038A6824ED}" type="datetimeFigureOut">
              <a:rPr lang="ru-RU" smtClean="0"/>
              <a:t>23.06.2020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38C73-C123-495C-99F2-1C50F319B1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247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C54BB-D3A7-4607-963B-BF038A6824ED}" type="datetimeFigureOut">
              <a:rPr lang="ru-RU" smtClean="0"/>
              <a:t>23.06.2020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38C73-C123-495C-99F2-1C50F319B1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19761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C54BB-D3A7-4607-963B-BF038A6824ED}" type="datetimeFigureOut">
              <a:rPr lang="ru-RU" smtClean="0"/>
              <a:t>23.06.2020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38C73-C123-495C-99F2-1C50F319B1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53041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C54BB-D3A7-4607-963B-BF038A6824ED}" type="datetimeFigureOut">
              <a:rPr lang="ru-RU" smtClean="0"/>
              <a:t>23.06.2020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38C73-C123-495C-99F2-1C50F319B1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34989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C54BB-D3A7-4607-963B-BF038A6824ED}" type="datetimeFigureOut">
              <a:rPr lang="ru-RU" smtClean="0"/>
              <a:t>23.06.2020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38C73-C123-495C-99F2-1C50F319B1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6964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C54BB-D3A7-4607-963B-BF038A6824ED}" type="datetimeFigureOut">
              <a:rPr lang="ru-RU" smtClean="0"/>
              <a:t>23.06.2020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38C73-C123-495C-99F2-1C50F319B1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55209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C54BB-D3A7-4607-963B-BF038A6824ED}" type="datetimeFigureOut">
              <a:rPr lang="ru-RU" smtClean="0"/>
              <a:t>23.06.2020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38C73-C123-495C-99F2-1C50F319B1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6568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C54BB-D3A7-4607-963B-BF038A6824ED}" type="datetimeFigureOut">
              <a:rPr lang="ru-RU" smtClean="0"/>
              <a:t>23.06.2020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38C73-C123-495C-99F2-1C50F319B1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8615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AC54BB-D3A7-4607-963B-BF038A6824ED}" type="datetimeFigureOut">
              <a:rPr lang="ru-RU" smtClean="0"/>
              <a:t>23.06.2020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38C73-C123-495C-99F2-1C50F319B1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49651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ctrTitle"/>
          </p:nvPr>
        </p:nvSpPr>
        <p:spPr>
          <a:xfrm>
            <a:off x="824108" y="1554401"/>
            <a:ext cx="6445372" cy="1363788"/>
          </a:xfrm>
        </p:spPr>
        <p:txBody>
          <a:bodyPr anchor="t">
            <a:normAutofit fontScale="90000"/>
          </a:bodyPr>
          <a:lstStyle/>
          <a:p>
            <a:pPr algn="l"/>
            <a:r>
              <a:rPr lang="ru-RU" sz="3600" dirty="0" smtClean="0">
                <a:latin typeface="TT Norms Regular" panose="02000503030000020003" pitchFamily="50" charset="-52"/>
              </a:rPr>
              <a:t>О реализации </a:t>
            </a:r>
            <a:r>
              <a:rPr lang="ru-RU" sz="3600" b="1" dirty="0" smtClean="0">
                <a:latin typeface="TT Norms Regular" panose="02000503030000020003" pitchFamily="50" charset="-52"/>
              </a:rPr>
              <a:t>мер поддержки субъектов малого и среднего </a:t>
            </a:r>
            <a:r>
              <a:rPr lang="ru-RU" sz="3600" dirty="0" smtClean="0">
                <a:latin typeface="TT Norms Regular" panose="02000503030000020003" pitchFamily="50" charset="-52"/>
              </a:rPr>
              <a:t>предпринимательства в </a:t>
            </a:r>
            <a:r>
              <a:rPr lang="ru-RU" sz="3600" dirty="0">
                <a:latin typeface="TT Norms Regular" panose="02000503030000020003" pitchFamily="50" charset="-52"/>
              </a:rPr>
              <a:t>Амурской </a:t>
            </a:r>
            <a:r>
              <a:rPr lang="ru-RU" sz="3600" dirty="0" smtClean="0">
                <a:latin typeface="TT Norms Regular" panose="02000503030000020003" pitchFamily="50" charset="-52"/>
              </a:rPr>
              <a:t>области</a:t>
            </a:r>
            <a:endParaRPr lang="ru-RU" sz="3600" b="1" dirty="0">
              <a:latin typeface="TT Norms Regular" panose="02000503030000020003" pitchFamily="50" charset="-52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824108" y="4671605"/>
            <a:ext cx="4966320" cy="3983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3600" kern="1200" baseline="0">
                <a:solidFill>
                  <a:schemeClr val="tx1"/>
                </a:solidFill>
                <a:latin typeface="TT Norms Regular" pitchFamily="50" charset="-52"/>
                <a:ea typeface="+mj-ea"/>
                <a:cs typeface="+mj-cs"/>
              </a:defRPr>
            </a:lvl1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/>
              <a:t>Министерство экономического развития и внешних связей Амурской области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9425" y="745602"/>
            <a:ext cx="1362025" cy="1617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451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3011" y="6175232"/>
            <a:ext cx="411614" cy="489078"/>
          </a:xfrm>
          <a:prstGeom prst="rect">
            <a:avLst/>
          </a:prstGeom>
        </p:spPr>
      </p:pic>
      <p:sp>
        <p:nvSpPr>
          <p:cNvPr id="11" name="3 CuadroTexto"/>
          <p:cNvSpPr txBox="1"/>
          <p:nvPr/>
        </p:nvSpPr>
        <p:spPr>
          <a:xfrm>
            <a:off x="7017877" y="6260483"/>
            <a:ext cx="1728192" cy="338554"/>
          </a:xfrm>
          <a:prstGeom prst="rect">
            <a:avLst/>
          </a:prstGeom>
          <a:noFill/>
        </p:spPr>
        <p:txBody>
          <a:bodyPr wrap="square" lIns="0" tIns="0" rIns="0" bIns="0" numCol="1" spcCol="72000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962E9"/>
                </a:solidFill>
                <a:effectLst/>
                <a:uLnTx/>
                <a:uFillTx/>
                <a:latin typeface="TT Norms Medium" panose="02000803030000020003" pitchFamily="50" charset="-52"/>
                <a:ea typeface="+mn-ea"/>
                <a:cs typeface="+mn-cs"/>
              </a:rPr>
              <a:t>ПРАВИТЕЛЬСТВО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962E9"/>
                </a:solidFill>
                <a:effectLst/>
                <a:uLnTx/>
                <a:uFillTx/>
                <a:latin typeface="TT Norms Medium" panose="02000803030000020003" pitchFamily="50" charset="-52"/>
                <a:ea typeface="+mn-ea"/>
                <a:cs typeface="+mn-cs"/>
              </a:rPr>
              <a:t>АМУРСКОЙ ОБЛАСТИ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6029960"/>
            <a:ext cx="9144000" cy="8890"/>
          </a:xfrm>
          <a:prstGeom prst="line">
            <a:avLst/>
          </a:prstGeom>
          <a:ln w="19050">
            <a:solidFill>
              <a:srgbClr val="1962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138" y="6200775"/>
            <a:ext cx="691307" cy="460360"/>
          </a:xfrm>
          <a:prstGeom prst="rect">
            <a:avLst/>
          </a:prstGeom>
        </p:spPr>
      </p:pic>
      <p:sp>
        <p:nvSpPr>
          <p:cNvPr id="27" name="Овал 26"/>
          <p:cNvSpPr/>
          <p:nvPr/>
        </p:nvSpPr>
        <p:spPr>
          <a:xfrm>
            <a:off x="8412479" y="369094"/>
            <a:ext cx="268146" cy="268146"/>
          </a:xfrm>
          <a:prstGeom prst="ellipse">
            <a:avLst/>
          </a:prstGeom>
          <a:noFill/>
          <a:ln>
            <a:solidFill>
              <a:srgbClr val="1962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8296103" y="386220"/>
            <a:ext cx="526166" cy="2733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962E9"/>
                </a:solidFill>
                <a:effectLst/>
                <a:uLnTx/>
                <a:uFillTx/>
                <a:latin typeface="TT Norms Regular" panose="02000503030000020003" pitchFamily="50" charset="-52"/>
                <a:ea typeface="+mj-ea"/>
                <a:cs typeface="+mj-cs"/>
              </a:rPr>
              <a:t>10</a:t>
            </a:r>
            <a:endParaRPr kumimoji="0" lang="ru-RU" sz="1100" b="1" i="0" u="none" strike="noStrike" kern="1200" cap="none" spc="0" normalizeH="0" baseline="0" noProof="0" dirty="0">
              <a:ln>
                <a:noFill/>
              </a:ln>
              <a:solidFill>
                <a:srgbClr val="1962E9"/>
              </a:solidFill>
              <a:effectLst/>
              <a:uLnTx/>
              <a:uFillTx/>
              <a:latin typeface="TT Norms Regular" panose="02000503030000020003" pitchFamily="50" charset="-52"/>
              <a:ea typeface="+mj-ea"/>
              <a:cs typeface="+mj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84696" y="4363948"/>
            <a:ext cx="82579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endParaRPr lang="ru-RU" sz="1600" dirty="0" smtClean="0">
              <a:solidFill>
                <a:prstClr val="black"/>
              </a:solidFill>
            </a:endParaRPr>
          </a:p>
          <a:p>
            <a:pPr lvl="0" algn="just"/>
            <a:r>
              <a:rPr lang="ru-RU" sz="1200" i="1" dirty="0" smtClean="0">
                <a:solidFill>
                  <a:prstClr val="black"/>
                </a:solidFill>
              </a:rPr>
              <a:t>    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84696" y="859139"/>
            <a:ext cx="8257908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1. </a:t>
            </a:r>
            <a:r>
              <a:rPr lang="ru-RU" sz="1600" b="1" noProof="0" dirty="0" smtClean="0">
                <a:solidFill>
                  <a:schemeClr val="accent1"/>
                </a:solidFill>
              </a:rPr>
              <a:t>ОТСРОЧКА </a:t>
            </a:r>
            <a:r>
              <a:rPr lang="ru-RU" sz="1600" b="1" noProof="0" dirty="0" smtClean="0"/>
              <a:t>уплаты арендных платежей для арендаторов объектов:</a:t>
            </a:r>
            <a:endParaRPr lang="ru-RU" sz="1600" dirty="0" smtClean="0">
              <a:solidFill>
                <a:prstClr val="black"/>
              </a:solidFill>
            </a:endParaRPr>
          </a:p>
          <a:p>
            <a:pPr algn="just"/>
            <a:r>
              <a:rPr lang="ru-RU" sz="1600" dirty="0" smtClean="0">
                <a:solidFill>
                  <a:prstClr val="black"/>
                </a:solidFill>
              </a:rPr>
              <a:t>      </a:t>
            </a:r>
            <a:r>
              <a:rPr lang="ru-RU" sz="1600" b="1" dirty="0" smtClean="0">
                <a:solidFill>
                  <a:prstClr val="black"/>
                </a:solidFill>
              </a:rPr>
              <a:t> субъектам МСП </a:t>
            </a:r>
            <a:r>
              <a:rPr lang="ru-RU" sz="1600" b="1" dirty="0" smtClean="0"/>
              <a:t>за 2020 год</a:t>
            </a:r>
            <a:r>
              <a:rPr lang="ru-RU" sz="1600" dirty="0" smtClean="0"/>
              <a:t>, </a:t>
            </a:r>
            <a:r>
              <a:rPr lang="ru-RU" sz="1600" dirty="0" smtClean="0">
                <a:solidFill>
                  <a:prstClr val="black"/>
                </a:solidFill>
              </a:rPr>
              <a:t>срок оплаты с 01.01.2021 по 01.01.2023 </a:t>
            </a:r>
          </a:p>
          <a:p>
            <a:pPr algn="just"/>
            <a:r>
              <a:rPr lang="ru-RU" sz="1400" dirty="0" smtClean="0"/>
              <a:t>по имуществу, предназначенному для предоставления в аренду субъектам МСП согласно Перечня</a:t>
            </a:r>
          </a:p>
          <a:p>
            <a:pPr algn="just"/>
            <a:endParaRPr lang="ru-RU" sz="1400" dirty="0" smtClean="0"/>
          </a:p>
          <a:p>
            <a:pPr algn="just"/>
            <a:r>
              <a:rPr lang="ru-RU" sz="1400" dirty="0" smtClean="0"/>
              <a:t>        </a:t>
            </a:r>
            <a:r>
              <a:rPr lang="ru-RU" sz="1600" b="1" dirty="0" smtClean="0"/>
              <a:t>организациям и ИП</a:t>
            </a:r>
            <a:r>
              <a:rPr lang="ru-RU" sz="1600" dirty="0" smtClean="0"/>
              <a:t>, </a:t>
            </a:r>
            <a:r>
              <a:rPr lang="ru-RU" sz="1400" dirty="0" smtClean="0"/>
              <a:t>осуществляющим деятельность в </a:t>
            </a:r>
            <a:r>
              <a:rPr lang="ru-RU" sz="1400" b="1" dirty="0" smtClean="0"/>
              <a:t>наиболее пострадавших отраслях </a:t>
            </a:r>
            <a:r>
              <a:rPr lang="ru-RU" sz="1400" dirty="0" smtClean="0"/>
              <a:t>экономики</a:t>
            </a:r>
            <a:r>
              <a:rPr lang="en-US" sz="1400" dirty="0" smtClean="0">
                <a:solidFill>
                  <a:prstClr val="black"/>
                </a:solidFill>
              </a:rPr>
              <a:t> </a:t>
            </a:r>
            <a:r>
              <a:rPr lang="ru-RU" sz="1400" dirty="0" smtClean="0"/>
              <a:t>или приостановивших деятельность  согласно распоряжению губернатора области 10-р</a:t>
            </a:r>
          </a:p>
          <a:p>
            <a:pPr algn="just"/>
            <a:r>
              <a:rPr lang="ru-RU" sz="1600" dirty="0" smtClean="0"/>
              <a:t>с 01.01.2020 по 01.10.2020 на </a:t>
            </a:r>
            <a:r>
              <a:rPr lang="ru-RU" sz="1600" b="1" dirty="0" smtClean="0"/>
              <a:t>9 месяцев, </a:t>
            </a:r>
            <a:r>
              <a:rPr lang="ru-RU" sz="1600" dirty="0" smtClean="0">
                <a:solidFill>
                  <a:prstClr val="black"/>
                </a:solidFill>
              </a:rPr>
              <a:t>срок оплаты с 01.01.2021 по 01.01.2023</a:t>
            </a:r>
          </a:p>
          <a:p>
            <a:pPr algn="just"/>
            <a:endParaRPr lang="ru-RU" sz="1600" dirty="0" smtClean="0">
              <a:solidFill>
                <a:prstClr val="black"/>
              </a:solidFill>
            </a:endParaRPr>
          </a:p>
          <a:p>
            <a:pPr algn="just"/>
            <a:r>
              <a:rPr lang="ru-RU" sz="1600" dirty="0" smtClean="0">
                <a:solidFill>
                  <a:prstClr val="black"/>
                </a:solidFill>
              </a:rPr>
              <a:t>2. </a:t>
            </a:r>
            <a:r>
              <a:rPr lang="ru-RU" sz="1600" b="1" dirty="0" smtClean="0">
                <a:solidFill>
                  <a:schemeClr val="accent1"/>
                </a:solidFill>
              </a:rPr>
              <a:t>ОСВОБОЖДЕНИЕ </a:t>
            </a:r>
            <a:r>
              <a:rPr lang="ru-RU" sz="1600" b="1" dirty="0" smtClean="0"/>
              <a:t>от уплаты арендных платежей арендаторов объектов</a:t>
            </a:r>
          </a:p>
          <a:p>
            <a:pPr algn="just"/>
            <a:r>
              <a:rPr lang="ru-RU" sz="1600" b="1" dirty="0" smtClean="0">
                <a:solidFill>
                  <a:prstClr val="black"/>
                </a:solidFill>
              </a:rPr>
              <a:t>       организаций и ИП, </a:t>
            </a:r>
            <a:r>
              <a:rPr lang="ru-RU" sz="1600" dirty="0" smtClean="0">
                <a:solidFill>
                  <a:prstClr val="black"/>
                </a:solidFill>
              </a:rPr>
              <a:t>приостановивших деятельность на основании распоряжения губернатора № 10-р </a:t>
            </a:r>
            <a:r>
              <a:rPr lang="ru-RU" sz="1600" b="1" dirty="0" smtClean="0">
                <a:solidFill>
                  <a:prstClr val="black"/>
                </a:solidFill>
              </a:rPr>
              <a:t>на период приостановления деятельности</a:t>
            </a:r>
          </a:p>
          <a:p>
            <a:pPr algn="just"/>
            <a:endParaRPr lang="ru-RU" sz="1600" b="1" dirty="0" smtClean="0">
              <a:solidFill>
                <a:prstClr val="black"/>
              </a:solidFill>
            </a:endParaRPr>
          </a:p>
          <a:p>
            <a:pPr algn="just"/>
            <a:r>
              <a:rPr lang="ru-RU" sz="1600" dirty="0" smtClean="0">
                <a:solidFill>
                  <a:prstClr val="black"/>
                </a:solidFill>
              </a:rPr>
              <a:t>3. </a:t>
            </a:r>
            <a:r>
              <a:rPr lang="ru-RU" sz="1600" b="1" dirty="0" smtClean="0">
                <a:solidFill>
                  <a:schemeClr val="accent1"/>
                </a:solidFill>
              </a:rPr>
              <a:t>ОТСРОЧКА</a:t>
            </a:r>
            <a:r>
              <a:rPr lang="ru-RU" sz="1600" b="1" dirty="0" smtClean="0">
                <a:solidFill>
                  <a:srgbClr val="FF0000"/>
                </a:solidFill>
              </a:rPr>
              <a:t> </a:t>
            </a:r>
            <a:r>
              <a:rPr lang="ru-RU" sz="1600" b="1" dirty="0" smtClean="0"/>
              <a:t>уплаты арендных платежей для арендаторов </a:t>
            </a:r>
            <a:r>
              <a:rPr lang="ru-RU" sz="1600" b="1" dirty="0" smtClean="0">
                <a:solidFill>
                  <a:prstClr val="black"/>
                </a:solidFill>
              </a:rPr>
              <a:t> земельных участков:</a:t>
            </a:r>
            <a:endParaRPr lang="ru-RU" sz="1600" dirty="0" smtClean="0">
              <a:solidFill>
                <a:prstClr val="black"/>
              </a:solidFill>
            </a:endParaRPr>
          </a:p>
          <a:p>
            <a:pPr algn="just"/>
            <a:r>
              <a:rPr lang="ru-RU" sz="1600" dirty="0" smtClean="0">
                <a:solidFill>
                  <a:prstClr val="black"/>
                </a:solidFill>
              </a:rPr>
              <a:t>       </a:t>
            </a:r>
            <a:r>
              <a:rPr lang="ru-RU" sz="1600" b="1" dirty="0" smtClean="0"/>
              <a:t>организаций и ИП</a:t>
            </a:r>
            <a:r>
              <a:rPr lang="ru-RU" sz="1600" dirty="0" smtClean="0"/>
              <a:t>, </a:t>
            </a:r>
            <a:r>
              <a:rPr lang="ru-RU" sz="1400" dirty="0" smtClean="0"/>
              <a:t>осуществляющих деятельность в </a:t>
            </a:r>
            <a:r>
              <a:rPr lang="ru-RU" sz="1400" b="1" dirty="0" smtClean="0"/>
              <a:t>наиболее пострадавших отраслях </a:t>
            </a:r>
            <a:r>
              <a:rPr lang="ru-RU" sz="1400" dirty="0" smtClean="0"/>
              <a:t>экономики</a:t>
            </a:r>
            <a:r>
              <a:rPr lang="en-US" sz="1400" dirty="0" smtClean="0">
                <a:solidFill>
                  <a:prstClr val="black"/>
                </a:solidFill>
              </a:rPr>
              <a:t> </a:t>
            </a:r>
            <a:r>
              <a:rPr lang="ru-RU" sz="1400" dirty="0" smtClean="0"/>
              <a:t>или приостановивших деятельность  согласно распоряжению губернатора области 10-р</a:t>
            </a:r>
          </a:p>
          <a:p>
            <a:pPr algn="just"/>
            <a:r>
              <a:rPr lang="ru-RU" sz="1600" dirty="0" smtClean="0"/>
              <a:t> с 01.01.2020 по 01.10.2020 </a:t>
            </a:r>
            <a:r>
              <a:rPr lang="ru-RU" sz="1600" b="1" dirty="0" smtClean="0">
                <a:solidFill>
                  <a:prstClr val="black"/>
                </a:solidFill>
              </a:rPr>
              <a:t>на </a:t>
            </a:r>
            <a:r>
              <a:rPr lang="en-US" sz="1600" b="1" dirty="0" smtClean="0">
                <a:solidFill>
                  <a:prstClr val="black"/>
                </a:solidFill>
              </a:rPr>
              <a:t>9</a:t>
            </a:r>
            <a:r>
              <a:rPr lang="ru-RU" sz="1600" b="1" dirty="0" smtClean="0">
                <a:solidFill>
                  <a:prstClr val="black"/>
                </a:solidFill>
              </a:rPr>
              <a:t> месяцев,</a:t>
            </a:r>
            <a:r>
              <a:rPr lang="ru-RU" sz="1600" dirty="0" smtClean="0">
                <a:solidFill>
                  <a:prstClr val="black"/>
                </a:solidFill>
              </a:rPr>
              <a:t> срок оплаты до 31.12.2021</a:t>
            </a:r>
          </a:p>
          <a:p>
            <a:pPr algn="just"/>
            <a:endParaRPr lang="ru-RU" sz="1600" dirty="0" smtClean="0">
              <a:solidFill>
                <a:prstClr val="black"/>
              </a:solidFill>
            </a:endParaRPr>
          </a:p>
          <a:p>
            <a:pPr algn="just"/>
            <a:r>
              <a:rPr lang="ru-RU" sz="1600" dirty="0" smtClean="0">
                <a:solidFill>
                  <a:prstClr val="black"/>
                </a:solidFill>
              </a:rPr>
              <a:t>Заключено </a:t>
            </a:r>
            <a:r>
              <a:rPr lang="ru-RU" sz="1600" b="1" dirty="0" smtClean="0">
                <a:solidFill>
                  <a:srgbClr val="1962E9"/>
                </a:solidFill>
              </a:rPr>
              <a:t>103 СОГЛАШЕНИЯ ПО ОБЛАСТНОМУ И МУНИЦИПАЛЬНОМУ ИМУЩЕСТВУ</a:t>
            </a:r>
          </a:p>
          <a:p>
            <a:pPr algn="just">
              <a:buFontTx/>
              <a:buChar char="-"/>
            </a:pPr>
            <a:r>
              <a:rPr lang="ru-RU" sz="1600" dirty="0" smtClean="0">
                <a:solidFill>
                  <a:prstClr val="black"/>
                </a:solidFill>
              </a:rPr>
              <a:t> об освобождении в сумме </a:t>
            </a:r>
            <a:r>
              <a:rPr lang="ru-RU" sz="1600" b="1" dirty="0" smtClean="0">
                <a:solidFill>
                  <a:srgbClr val="1962E9"/>
                </a:solidFill>
              </a:rPr>
              <a:t>0,5 млн.рублей</a:t>
            </a:r>
            <a:r>
              <a:rPr lang="ru-RU" sz="1600" dirty="0" smtClean="0">
                <a:solidFill>
                  <a:schemeClr val="accent1"/>
                </a:solidFill>
              </a:rPr>
              <a:t>;</a:t>
            </a:r>
          </a:p>
          <a:p>
            <a:pPr algn="just"/>
            <a:r>
              <a:rPr lang="ru-RU" sz="1600" dirty="0" smtClean="0"/>
              <a:t>- об отсрочке в сумме </a:t>
            </a:r>
            <a:r>
              <a:rPr lang="ru-RU" sz="1600" b="1" dirty="0" smtClean="0">
                <a:solidFill>
                  <a:srgbClr val="1962E9"/>
                </a:solidFill>
              </a:rPr>
              <a:t>10,4 млн.рублей</a:t>
            </a:r>
          </a:p>
          <a:p>
            <a:pPr algn="just"/>
            <a:endParaRPr lang="ru-RU" sz="1600" dirty="0" smtClean="0">
              <a:solidFill>
                <a:prstClr val="black"/>
              </a:solidFill>
            </a:endParaRPr>
          </a:p>
          <a:p>
            <a:pPr algn="just"/>
            <a:endParaRPr lang="ru-RU" sz="1600" dirty="0" smtClean="0">
              <a:solidFill>
                <a:prstClr val="black"/>
              </a:solidFill>
            </a:endParaRPr>
          </a:p>
          <a:p>
            <a:pPr algn="just"/>
            <a:endParaRPr lang="ru-RU" sz="1600" dirty="0" smtClean="0">
              <a:solidFill>
                <a:prstClr val="black"/>
              </a:solidFill>
            </a:endParaRPr>
          </a:p>
          <a:p>
            <a:pPr algn="just"/>
            <a:endParaRPr lang="ru-RU" sz="1600" dirty="0" smtClean="0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59688" y="3433635"/>
            <a:ext cx="8222929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kumimoji="0" lang="ru-RU" sz="2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endParaRPr lang="ru-RU" dirty="0" smtClean="0">
              <a:solidFill>
                <a:prstClr val="black"/>
              </a:solidFill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880750" y="446860"/>
            <a:ext cx="7531730" cy="35221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b="1" dirty="0" smtClean="0">
                <a:solidFill>
                  <a:srgbClr val="1962E9"/>
                </a:solidFill>
                <a:latin typeface="TT Norms ExtraBold" panose="02000503040000020004" pitchFamily="50" charset="-52"/>
              </a:rPr>
              <a:t>АРЕНДА </a:t>
            </a:r>
            <a:r>
              <a:rPr lang="ru-RU" sz="2400" b="1" dirty="0" smtClean="0">
                <a:latin typeface="TT Norms ExtraBold" panose="02000503040000020004" pitchFamily="50" charset="-52"/>
              </a:rPr>
              <a:t>областного недвижимого имущества</a:t>
            </a:r>
            <a:endParaRPr lang="ru-RU" sz="2400" b="1" dirty="0">
              <a:latin typeface="TT Norms ExtraBold" panose="02000503040000020004" pitchFamily="50" charset="-52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153" y="1185097"/>
            <a:ext cx="263324" cy="26321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509" y="1798816"/>
            <a:ext cx="263324" cy="26321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103" y="3977724"/>
            <a:ext cx="263324" cy="26321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259" y="2979897"/>
            <a:ext cx="263324" cy="263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131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3011" y="6175232"/>
            <a:ext cx="411614" cy="489078"/>
          </a:xfrm>
          <a:prstGeom prst="rect">
            <a:avLst/>
          </a:prstGeom>
        </p:spPr>
      </p:pic>
      <p:sp>
        <p:nvSpPr>
          <p:cNvPr id="11" name="3 CuadroTexto"/>
          <p:cNvSpPr txBox="1"/>
          <p:nvPr/>
        </p:nvSpPr>
        <p:spPr>
          <a:xfrm>
            <a:off x="7017877" y="6260483"/>
            <a:ext cx="1728192" cy="338554"/>
          </a:xfrm>
          <a:prstGeom prst="rect">
            <a:avLst/>
          </a:prstGeom>
          <a:noFill/>
        </p:spPr>
        <p:txBody>
          <a:bodyPr wrap="square" lIns="0" tIns="0" rIns="0" bIns="0" numCol="1" spcCol="720000" rtlCol="0">
            <a:spAutoFit/>
          </a:bodyPr>
          <a:lstStyle/>
          <a:p>
            <a:r>
              <a:rPr lang="ru-RU" sz="1100" dirty="0" smtClean="0">
                <a:solidFill>
                  <a:srgbClr val="1962E9"/>
                </a:solidFill>
                <a:latin typeface="TT Norms Medium" panose="02000803030000020003" pitchFamily="50" charset="-52"/>
              </a:rPr>
              <a:t>ПРАВИТЕЛЬСТВО</a:t>
            </a:r>
          </a:p>
          <a:p>
            <a:r>
              <a:rPr lang="ru-RU" sz="1100" dirty="0" smtClean="0">
                <a:solidFill>
                  <a:srgbClr val="1962E9"/>
                </a:solidFill>
                <a:latin typeface="TT Norms Medium" panose="02000803030000020003" pitchFamily="50" charset="-52"/>
              </a:rPr>
              <a:t>АМУРСКОЙ ОБЛАСТИ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6029960"/>
            <a:ext cx="9144000" cy="8890"/>
          </a:xfrm>
          <a:prstGeom prst="line">
            <a:avLst/>
          </a:prstGeom>
          <a:ln w="19050">
            <a:solidFill>
              <a:srgbClr val="1962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138" y="6200775"/>
            <a:ext cx="691307" cy="460360"/>
          </a:xfrm>
          <a:prstGeom prst="rect">
            <a:avLst/>
          </a:prstGeom>
        </p:spPr>
      </p:pic>
      <p:sp>
        <p:nvSpPr>
          <p:cNvPr id="27" name="Овал 26"/>
          <p:cNvSpPr/>
          <p:nvPr/>
        </p:nvSpPr>
        <p:spPr>
          <a:xfrm>
            <a:off x="8412479" y="369094"/>
            <a:ext cx="268146" cy="268146"/>
          </a:xfrm>
          <a:prstGeom prst="ellipse">
            <a:avLst/>
          </a:prstGeom>
          <a:noFill/>
          <a:ln>
            <a:solidFill>
              <a:srgbClr val="1962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8345806" y="373856"/>
            <a:ext cx="409789" cy="268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100" b="1" dirty="0" smtClean="0">
                <a:solidFill>
                  <a:srgbClr val="1962E9"/>
                </a:solidFill>
                <a:latin typeface="TT Norms Regular" panose="02000503030000020003" pitchFamily="50" charset="-52"/>
              </a:rPr>
              <a:t>11</a:t>
            </a:r>
            <a:endParaRPr lang="ru-RU" sz="1100" b="1" dirty="0">
              <a:solidFill>
                <a:srgbClr val="1962E9"/>
              </a:solidFill>
              <a:latin typeface="TT Norms Regular" panose="02000503030000020003" pitchFamily="50" charset="-52"/>
            </a:endParaRPr>
          </a:p>
        </p:txBody>
      </p:sp>
      <p:sp>
        <p:nvSpPr>
          <p:cNvPr id="40" name="Заголовок 1"/>
          <p:cNvSpPr txBox="1">
            <a:spLocks/>
          </p:cNvSpPr>
          <p:nvPr/>
        </p:nvSpPr>
        <p:spPr>
          <a:xfrm>
            <a:off x="1064790" y="1369739"/>
            <a:ext cx="3485071" cy="38332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3600" kern="1200" baseline="0">
                <a:solidFill>
                  <a:schemeClr val="tx1"/>
                </a:solidFill>
                <a:latin typeface="TT Norms Regular" pitchFamily="50" charset="-52"/>
                <a:ea typeface="+mj-ea"/>
                <a:cs typeface="+mj-cs"/>
              </a:defRPr>
            </a:lvl1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600" dirty="0" smtClean="0"/>
          </a:p>
        </p:txBody>
      </p:sp>
      <p:sp>
        <p:nvSpPr>
          <p:cNvPr id="45" name="Заголовок 1"/>
          <p:cNvSpPr txBox="1">
            <a:spLocks/>
          </p:cNvSpPr>
          <p:nvPr/>
        </p:nvSpPr>
        <p:spPr>
          <a:xfrm>
            <a:off x="4715194" y="1928864"/>
            <a:ext cx="3472841" cy="38332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3600" kern="1200" baseline="0">
                <a:solidFill>
                  <a:schemeClr val="tx1"/>
                </a:solidFill>
                <a:latin typeface="TT Norms Regular" pitchFamily="50" charset="-52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2000" b="1" dirty="0">
                <a:solidFill>
                  <a:srgbClr val="1962E9"/>
                </a:solidFill>
              </a:rPr>
              <a:t>http://</a:t>
            </a:r>
            <a:r>
              <a:rPr lang="ru-RU" sz="2000" b="1" dirty="0" err="1">
                <a:solidFill>
                  <a:srgbClr val="1962E9"/>
                </a:solidFill>
              </a:rPr>
              <a:t>ковид.амурбизнес.рф</a:t>
            </a:r>
            <a:r>
              <a:rPr lang="ru-RU" sz="2000" b="1" dirty="0">
                <a:solidFill>
                  <a:srgbClr val="1962E9"/>
                </a:solidFill>
              </a:rPr>
              <a:t>/</a:t>
            </a:r>
            <a:endParaRPr lang="ru-RU" sz="2000" b="1" dirty="0" smtClean="0">
              <a:solidFill>
                <a:srgbClr val="1962E9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748" y="2866958"/>
            <a:ext cx="3607439" cy="2590746"/>
          </a:xfrm>
          <a:prstGeom prst="rect">
            <a:avLst/>
          </a:prstGeom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658748" y="1846139"/>
            <a:ext cx="3231608" cy="38332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3600" kern="1200" baseline="0">
                <a:solidFill>
                  <a:schemeClr val="tx1"/>
                </a:solidFill>
                <a:latin typeface="TT Norms Regular" pitchFamily="50" charset="-52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2200" b="1" dirty="0">
                <a:solidFill>
                  <a:srgbClr val="1962E9"/>
                </a:solidFill>
              </a:rPr>
              <a:t>http://covid.economy.gov.ru/</a:t>
            </a:r>
            <a:endParaRPr lang="ru-RU" sz="2200" b="1" dirty="0" smtClean="0">
              <a:solidFill>
                <a:srgbClr val="1962E9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58748" y="328122"/>
            <a:ext cx="7772400" cy="764233"/>
          </a:xfrm>
        </p:spPr>
        <p:txBody>
          <a:bodyPr>
            <a:normAutofit/>
          </a:bodyPr>
          <a:lstStyle/>
          <a:p>
            <a:pPr algn="l">
              <a:defRPr/>
            </a:pPr>
            <a:r>
              <a:rPr lang="ru-RU" sz="3200" b="1" dirty="0">
                <a:latin typeface="TT Norms ExtraBold" panose="02000503040000020004"/>
              </a:rPr>
              <a:t>Информация на сайтах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61" y="2873331"/>
            <a:ext cx="3773745" cy="281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487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ctrTitle"/>
          </p:nvPr>
        </p:nvSpPr>
        <p:spPr>
          <a:xfrm>
            <a:off x="1801660" y="2501023"/>
            <a:ext cx="5540680" cy="660880"/>
          </a:xfrm>
        </p:spPr>
        <p:txBody>
          <a:bodyPr anchor="t">
            <a:normAutofit/>
          </a:bodyPr>
          <a:lstStyle/>
          <a:p>
            <a:r>
              <a:rPr lang="ru-RU" sz="3600" b="1" dirty="0" smtClean="0">
                <a:latin typeface="TT Norms ExtraBold" panose="02000503040000020004" pitchFamily="50" charset="-52"/>
              </a:rPr>
              <a:t>Спасибо за внимание!</a:t>
            </a:r>
            <a:endParaRPr lang="ru-RU" sz="3600" dirty="0">
              <a:latin typeface="TT Norms Regular" panose="02000503030000020003" pitchFamily="50" charset="-52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801660" y="3167086"/>
            <a:ext cx="5540680" cy="6608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>
                <a:solidFill>
                  <a:srgbClr val="1962E9"/>
                </a:solidFill>
                <a:latin typeface="TT Norms Regular" pitchFamily="50" charset="-52"/>
              </a:rPr>
              <a:t>www.amurobl.ru</a:t>
            </a:r>
            <a:r>
              <a:rPr lang="en-US" sz="4000" dirty="0">
                <a:solidFill>
                  <a:schemeClr val="accent1"/>
                </a:solidFill>
                <a:latin typeface="TT Norms Regular" pitchFamily="50" charset="-52"/>
              </a:rPr>
              <a:t> </a:t>
            </a:r>
            <a:endParaRPr lang="es-ES" sz="4000" b="1" dirty="0">
              <a:solidFill>
                <a:schemeClr val="accent1"/>
              </a:solidFill>
              <a:latin typeface="TT Norms Regular" pitchFamily="50" charset="-52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3011" y="6175232"/>
            <a:ext cx="411614" cy="489078"/>
          </a:xfrm>
          <a:prstGeom prst="rect">
            <a:avLst/>
          </a:prstGeom>
        </p:spPr>
      </p:pic>
      <p:sp>
        <p:nvSpPr>
          <p:cNvPr id="9" name="3 CuadroTexto"/>
          <p:cNvSpPr txBox="1"/>
          <p:nvPr/>
        </p:nvSpPr>
        <p:spPr>
          <a:xfrm>
            <a:off x="7017877" y="6260483"/>
            <a:ext cx="1728192" cy="338554"/>
          </a:xfrm>
          <a:prstGeom prst="rect">
            <a:avLst/>
          </a:prstGeom>
          <a:noFill/>
        </p:spPr>
        <p:txBody>
          <a:bodyPr wrap="square" lIns="0" tIns="0" rIns="0" bIns="0" numCol="1" spcCol="720000" rtlCol="0">
            <a:spAutoFit/>
          </a:bodyPr>
          <a:lstStyle/>
          <a:p>
            <a:r>
              <a:rPr lang="ru-RU" sz="1100" dirty="0" smtClean="0">
                <a:solidFill>
                  <a:srgbClr val="1962E9"/>
                </a:solidFill>
                <a:latin typeface="TT Norms Medium" panose="02000803030000020003" pitchFamily="50" charset="-52"/>
              </a:rPr>
              <a:t>ПРАВИТЕЛЬСТВО</a:t>
            </a:r>
          </a:p>
          <a:p>
            <a:r>
              <a:rPr lang="ru-RU" sz="1100" dirty="0" smtClean="0">
                <a:solidFill>
                  <a:srgbClr val="1962E9"/>
                </a:solidFill>
                <a:latin typeface="TT Norms Medium" panose="02000803030000020003" pitchFamily="50" charset="-52"/>
              </a:rPr>
              <a:t>АМУРСКОЙ ОБЛАСТИ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0" y="6029960"/>
            <a:ext cx="9144000" cy="8890"/>
          </a:xfrm>
          <a:prstGeom prst="line">
            <a:avLst/>
          </a:prstGeom>
          <a:ln w="19050">
            <a:solidFill>
              <a:srgbClr val="1962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138" y="6200775"/>
            <a:ext cx="691307" cy="46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858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3011" y="6175232"/>
            <a:ext cx="411614" cy="489078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ctrTitle"/>
          </p:nvPr>
        </p:nvSpPr>
        <p:spPr>
          <a:xfrm>
            <a:off x="646666" y="578942"/>
            <a:ext cx="8033959" cy="988601"/>
          </a:xfrm>
        </p:spPr>
        <p:txBody>
          <a:bodyPr anchor="t">
            <a:normAutofit/>
          </a:bodyPr>
          <a:lstStyle/>
          <a:p>
            <a:r>
              <a:rPr lang="ru-RU" sz="3200" b="1" dirty="0">
                <a:solidFill>
                  <a:srgbClr val="1962E9"/>
                </a:solidFill>
                <a:latin typeface="TT Norms ExtraBold" panose="02000503040000020004"/>
              </a:rPr>
              <a:t>Первый пакет </a:t>
            </a:r>
            <a:r>
              <a:rPr lang="ru-RU" sz="2400" b="1" dirty="0" smtClean="0">
                <a:latin typeface="TT Norms ExtraBold" panose="02000503040000020004" pitchFamily="50" charset="-52"/>
              </a:rPr>
              <a:t>региональных мер поддержки</a:t>
            </a:r>
            <a:r>
              <a:rPr lang="en-US" sz="2400" b="1" dirty="0" smtClean="0">
                <a:latin typeface="TT Norms ExtraBold" panose="02000503040000020004" pitchFamily="50" charset="-52"/>
              </a:rPr>
              <a:t/>
            </a:r>
            <a:br>
              <a:rPr lang="en-US" sz="2400" b="1" dirty="0" smtClean="0">
                <a:latin typeface="TT Norms ExtraBold" panose="02000503040000020004" pitchFamily="50" charset="-52"/>
              </a:rPr>
            </a:br>
            <a:r>
              <a:rPr lang="ru-RU" sz="2400" b="1" dirty="0" smtClean="0">
                <a:latin typeface="TT Norms ExtraBold" panose="02000503040000020004" pitchFamily="50" charset="-52"/>
              </a:rPr>
              <a:t>в части налоговых преференций</a:t>
            </a:r>
            <a:endParaRPr lang="ru-RU" sz="2400" dirty="0">
              <a:latin typeface="TT Norms Regular" panose="02000503030000020003" pitchFamily="50" charset="-52"/>
            </a:endParaRPr>
          </a:p>
        </p:txBody>
      </p:sp>
      <p:sp>
        <p:nvSpPr>
          <p:cNvPr id="11" name="3 CuadroTexto"/>
          <p:cNvSpPr txBox="1"/>
          <p:nvPr/>
        </p:nvSpPr>
        <p:spPr>
          <a:xfrm>
            <a:off x="7017877" y="6260483"/>
            <a:ext cx="1728192" cy="338554"/>
          </a:xfrm>
          <a:prstGeom prst="rect">
            <a:avLst/>
          </a:prstGeom>
          <a:noFill/>
        </p:spPr>
        <p:txBody>
          <a:bodyPr wrap="square" lIns="0" tIns="0" rIns="0" bIns="0" numCol="1" spcCol="72000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962E9"/>
                </a:solidFill>
                <a:effectLst/>
                <a:uLnTx/>
                <a:uFillTx/>
                <a:latin typeface="TT Norms Medium" panose="02000803030000020003" pitchFamily="50" charset="-52"/>
                <a:ea typeface="+mn-ea"/>
                <a:cs typeface="+mn-cs"/>
              </a:rPr>
              <a:t>ПРАВИТЕЛЬСТВО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962E9"/>
                </a:solidFill>
                <a:effectLst/>
                <a:uLnTx/>
                <a:uFillTx/>
                <a:latin typeface="TT Norms Medium" panose="02000803030000020003" pitchFamily="50" charset="-52"/>
                <a:ea typeface="+mn-ea"/>
                <a:cs typeface="+mn-cs"/>
              </a:rPr>
              <a:t>АМУРСКОЙ ОБЛАСТИ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6029960"/>
            <a:ext cx="9144000" cy="8890"/>
          </a:xfrm>
          <a:prstGeom prst="line">
            <a:avLst/>
          </a:prstGeom>
          <a:ln w="19050">
            <a:solidFill>
              <a:srgbClr val="1962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138" y="6200775"/>
            <a:ext cx="691307" cy="460360"/>
          </a:xfrm>
          <a:prstGeom prst="rect">
            <a:avLst/>
          </a:prstGeom>
        </p:spPr>
      </p:pic>
      <p:sp>
        <p:nvSpPr>
          <p:cNvPr id="27" name="Овал 26"/>
          <p:cNvSpPr/>
          <p:nvPr/>
        </p:nvSpPr>
        <p:spPr>
          <a:xfrm>
            <a:off x="8412479" y="369094"/>
            <a:ext cx="268146" cy="268146"/>
          </a:xfrm>
          <a:prstGeom prst="ellipse">
            <a:avLst/>
          </a:prstGeom>
          <a:noFill/>
          <a:ln>
            <a:solidFill>
              <a:srgbClr val="1962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8345806" y="373856"/>
            <a:ext cx="409789" cy="268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962E9"/>
                </a:solidFill>
                <a:effectLst/>
                <a:uLnTx/>
                <a:uFillTx/>
                <a:latin typeface="TT Norms Regular" panose="02000503030000020003" pitchFamily="50" charset="-52"/>
                <a:ea typeface="+mj-ea"/>
                <a:cs typeface="+mj-cs"/>
              </a:rPr>
              <a:t>2</a:t>
            </a:r>
            <a:endParaRPr kumimoji="0" lang="ru-RU" sz="1100" b="1" i="0" u="none" strike="noStrike" kern="1200" cap="none" spc="0" normalizeH="0" baseline="0" noProof="0" dirty="0">
              <a:ln>
                <a:noFill/>
              </a:ln>
              <a:solidFill>
                <a:srgbClr val="1962E9"/>
              </a:solidFill>
              <a:effectLst/>
              <a:uLnTx/>
              <a:uFillTx/>
              <a:latin typeface="TT Norms Regular" panose="02000503030000020003" pitchFamily="50" charset="-52"/>
              <a:ea typeface="+mj-ea"/>
              <a:cs typeface="+mj-cs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/>
          </p:nvPr>
        </p:nvGraphicFramePr>
        <p:xfrm>
          <a:off x="682900" y="1729468"/>
          <a:ext cx="7961489" cy="37588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7183">
                  <a:extLst>
                    <a:ext uri="{9D8B030D-6E8A-4147-A177-3AD203B41FA5}">
                      <a16:colId xmlns="" xmlns:a16="http://schemas.microsoft.com/office/drawing/2014/main" val="4215004197"/>
                    </a:ext>
                  </a:extLst>
                </a:gridCol>
                <a:gridCol w="5033555">
                  <a:extLst>
                    <a:ext uri="{9D8B030D-6E8A-4147-A177-3AD203B41FA5}">
                      <a16:colId xmlns="" xmlns:a16="http://schemas.microsoft.com/office/drawing/2014/main" val="2660963759"/>
                    </a:ext>
                  </a:extLst>
                </a:gridCol>
                <a:gridCol w="1227909">
                  <a:extLst>
                    <a:ext uri="{9D8B030D-6E8A-4147-A177-3AD203B41FA5}">
                      <a16:colId xmlns="" xmlns:a16="http://schemas.microsoft.com/office/drawing/2014/main" val="1440639702"/>
                    </a:ext>
                  </a:extLst>
                </a:gridCol>
                <a:gridCol w="1382842">
                  <a:extLst>
                    <a:ext uri="{9D8B030D-6E8A-4147-A177-3AD203B41FA5}">
                      <a16:colId xmlns="" xmlns:a16="http://schemas.microsoft.com/office/drawing/2014/main" val="3868570394"/>
                    </a:ext>
                  </a:extLst>
                </a:gridCol>
              </a:tblGrid>
              <a:tr h="560390">
                <a:tc gridSpan="2"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Наименование меры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</a:rPr>
                        <a:t> поддержки (региональный и муниципальный уровни)</a:t>
                      </a:r>
                      <a:endParaRPr lang="ru-RU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Количество получателей поддержки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Выпадающие доходы (оценка), млн. рублей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443157285"/>
                  </a:ext>
                </a:extLst>
              </a:tr>
              <a:tr h="287383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УСН - пониженная налоговая ставка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2 705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77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802011652"/>
                  </a:ext>
                </a:extLst>
              </a:tr>
              <a:tr h="416698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ПСН, УСН - «Налоговые каникулы» для впервые зарегистрированных предпринимателей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90698124"/>
                  </a:ext>
                </a:extLst>
              </a:tr>
              <a:tr h="332014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Налог на имущество организаций - пониженная налоговая ставка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1 713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192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837159507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Инвестиционный налоговый вычет - расширенный перечень ВЭД 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29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61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533088791"/>
                  </a:ext>
                </a:extLst>
              </a:tr>
              <a:tr h="444584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Налог на профессиональный доход –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</a:rPr>
                        <a:t> установление нового </a:t>
                      </a:r>
                      <a:r>
                        <a:rPr lang="ru-RU" sz="1200" baseline="0" dirty="0" err="1" smtClean="0">
                          <a:solidFill>
                            <a:schemeClr val="tx1"/>
                          </a:solidFill>
                        </a:rPr>
                        <a:t>спецрежима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</a:rPr>
                        <a:t> на территории области с 01.07.2020 г.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228339967"/>
                  </a:ext>
                </a:extLst>
              </a:tr>
              <a:tr h="337233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Транспортный налог – пониженные ставки и расширение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</a:rPr>
                        <a:t> льготных категорий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6 100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17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409138144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ЕНВД – пониженный корректирующий коэффициент К2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6 346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137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771225274"/>
                  </a:ext>
                </a:extLst>
              </a:tr>
              <a:tr h="24778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Налог на имущество физических лиц – пониженная налоговая ставка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7 240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323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570181334"/>
                  </a:ext>
                </a:extLst>
              </a:tr>
              <a:tr h="148985">
                <a:tc gridSpan="2">
                  <a:txBody>
                    <a:bodyPr/>
                    <a:lstStyle/>
                    <a:p>
                      <a:pPr algn="r"/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ИТОГО: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24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</a:rPr>
                        <a:t> 133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1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6274640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5411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3011" y="6175232"/>
            <a:ext cx="411614" cy="489078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ctrTitle"/>
          </p:nvPr>
        </p:nvSpPr>
        <p:spPr>
          <a:xfrm>
            <a:off x="646666" y="578942"/>
            <a:ext cx="8033959" cy="988601"/>
          </a:xfrm>
        </p:spPr>
        <p:txBody>
          <a:bodyPr anchor="t">
            <a:normAutofit/>
          </a:bodyPr>
          <a:lstStyle/>
          <a:p>
            <a:r>
              <a:rPr lang="ru-RU" sz="3200" b="1" dirty="0" smtClean="0">
                <a:solidFill>
                  <a:srgbClr val="1962E9"/>
                </a:solidFill>
                <a:latin typeface="TT Norms ExtraBold" panose="02000503040000020004"/>
              </a:rPr>
              <a:t>Второй </a:t>
            </a:r>
            <a:r>
              <a:rPr lang="ru-RU" sz="3200" b="1" dirty="0">
                <a:solidFill>
                  <a:srgbClr val="1962E9"/>
                </a:solidFill>
                <a:latin typeface="TT Norms ExtraBold" panose="02000503040000020004"/>
              </a:rPr>
              <a:t>пакет </a:t>
            </a:r>
            <a:r>
              <a:rPr lang="ru-RU" sz="2400" b="1" dirty="0" smtClean="0">
                <a:latin typeface="TT Norms ExtraBold" panose="02000503040000020004" pitchFamily="50" charset="-52"/>
              </a:rPr>
              <a:t>региональных мер поддержки</a:t>
            </a:r>
            <a:r>
              <a:rPr lang="en-US" sz="2400" b="1" dirty="0" smtClean="0">
                <a:latin typeface="TT Norms ExtraBold" panose="02000503040000020004" pitchFamily="50" charset="-52"/>
              </a:rPr>
              <a:t/>
            </a:r>
            <a:br>
              <a:rPr lang="en-US" sz="2400" b="1" dirty="0" smtClean="0">
                <a:latin typeface="TT Norms ExtraBold" panose="02000503040000020004" pitchFamily="50" charset="-52"/>
              </a:rPr>
            </a:br>
            <a:r>
              <a:rPr lang="ru-RU" sz="2400" b="1" dirty="0" smtClean="0">
                <a:latin typeface="TT Norms ExtraBold" panose="02000503040000020004" pitchFamily="50" charset="-52"/>
              </a:rPr>
              <a:t>в части налоговых преференций</a:t>
            </a:r>
            <a:endParaRPr lang="ru-RU" sz="2400" dirty="0">
              <a:latin typeface="TT Norms Regular" panose="02000503030000020003" pitchFamily="50" charset="-52"/>
            </a:endParaRPr>
          </a:p>
        </p:txBody>
      </p:sp>
      <p:sp>
        <p:nvSpPr>
          <p:cNvPr id="11" name="3 CuadroTexto"/>
          <p:cNvSpPr txBox="1"/>
          <p:nvPr/>
        </p:nvSpPr>
        <p:spPr>
          <a:xfrm>
            <a:off x="7017877" y="6260483"/>
            <a:ext cx="1728192" cy="338554"/>
          </a:xfrm>
          <a:prstGeom prst="rect">
            <a:avLst/>
          </a:prstGeom>
          <a:noFill/>
        </p:spPr>
        <p:txBody>
          <a:bodyPr wrap="square" lIns="0" tIns="0" rIns="0" bIns="0" numCol="1" spcCol="72000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962E9"/>
                </a:solidFill>
                <a:effectLst/>
                <a:uLnTx/>
                <a:uFillTx/>
                <a:latin typeface="TT Norms Medium" panose="02000803030000020003" pitchFamily="50" charset="-52"/>
                <a:ea typeface="+mn-ea"/>
                <a:cs typeface="+mn-cs"/>
              </a:rPr>
              <a:t>ПРАВИТЕЛЬСТВО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962E9"/>
                </a:solidFill>
                <a:effectLst/>
                <a:uLnTx/>
                <a:uFillTx/>
                <a:latin typeface="TT Norms Medium" panose="02000803030000020003" pitchFamily="50" charset="-52"/>
                <a:ea typeface="+mn-ea"/>
                <a:cs typeface="+mn-cs"/>
              </a:rPr>
              <a:t>АМУРСКОЙ ОБЛАСТИ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6029960"/>
            <a:ext cx="9144000" cy="8890"/>
          </a:xfrm>
          <a:prstGeom prst="line">
            <a:avLst/>
          </a:prstGeom>
          <a:ln w="19050">
            <a:solidFill>
              <a:srgbClr val="1962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138" y="6200775"/>
            <a:ext cx="691307" cy="460360"/>
          </a:xfrm>
          <a:prstGeom prst="rect">
            <a:avLst/>
          </a:prstGeom>
        </p:spPr>
      </p:pic>
      <p:sp>
        <p:nvSpPr>
          <p:cNvPr id="27" name="Овал 26"/>
          <p:cNvSpPr/>
          <p:nvPr/>
        </p:nvSpPr>
        <p:spPr>
          <a:xfrm>
            <a:off x="8412479" y="369094"/>
            <a:ext cx="268146" cy="268146"/>
          </a:xfrm>
          <a:prstGeom prst="ellipse">
            <a:avLst/>
          </a:prstGeom>
          <a:noFill/>
          <a:ln>
            <a:solidFill>
              <a:srgbClr val="1962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8345806" y="373856"/>
            <a:ext cx="409789" cy="268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962E9"/>
                </a:solidFill>
                <a:effectLst/>
                <a:uLnTx/>
                <a:uFillTx/>
                <a:latin typeface="TT Norms Regular" panose="02000503030000020003" pitchFamily="50" charset="-52"/>
                <a:ea typeface="+mj-ea"/>
                <a:cs typeface="+mj-cs"/>
              </a:rPr>
              <a:t>3</a:t>
            </a:r>
            <a:endParaRPr kumimoji="0" lang="ru-RU" sz="1100" b="1" i="0" u="none" strike="noStrike" kern="1200" cap="none" spc="0" normalizeH="0" baseline="0" noProof="0" dirty="0">
              <a:ln>
                <a:noFill/>
              </a:ln>
              <a:solidFill>
                <a:srgbClr val="1962E9"/>
              </a:solidFill>
              <a:effectLst/>
              <a:uLnTx/>
              <a:uFillTx/>
              <a:latin typeface="TT Norms Regular" panose="02000503030000020003" pitchFamily="50" charset="-52"/>
              <a:ea typeface="+mj-ea"/>
              <a:cs typeface="+mj-cs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/>
          </p:nvPr>
        </p:nvGraphicFramePr>
        <p:xfrm>
          <a:off x="682899" y="1393371"/>
          <a:ext cx="7997726" cy="4520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85525">
                  <a:extLst>
                    <a:ext uri="{9D8B030D-6E8A-4147-A177-3AD203B41FA5}">
                      <a16:colId xmlns="" xmlns:a16="http://schemas.microsoft.com/office/drawing/2014/main" val="4215004197"/>
                    </a:ext>
                  </a:extLst>
                </a:gridCol>
                <a:gridCol w="4412201">
                  <a:extLst>
                    <a:ext uri="{9D8B030D-6E8A-4147-A177-3AD203B41FA5}">
                      <a16:colId xmlns="" xmlns:a16="http://schemas.microsoft.com/office/drawing/2014/main" val="435786025"/>
                    </a:ext>
                  </a:extLst>
                </a:gridCol>
              </a:tblGrid>
              <a:tr h="232712">
                <a:tc gridSpan="2"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Наименование меры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</a:rPr>
                        <a:t> поддержки (региональный уровень)</a:t>
                      </a:r>
                      <a:endParaRPr lang="ru-RU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43157285"/>
                  </a:ext>
                </a:extLst>
              </a:tr>
              <a:tr h="232712">
                <a:tc gridSpan="2"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1)</a:t>
                      </a:r>
                      <a:r>
                        <a:rPr lang="en-US" sz="12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Дополнительная поддержка</a:t>
                      </a:r>
                      <a:endParaRPr lang="ru-RU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983716094"/>
                  </a:ext>
                </a:extLst>
              </a:tr>
              <a:tr h="232712">
                <a:tc>
                  <a:txBody>
                    <a:bodyPr/>
                    <a:lstStyle/>
                    <a:p>
                      <a:pPr algn="just"/>
                      <a:r>
                        <a:rPr lang="ru-RU" sz="1100" b="1" dirty="0" smtClean="0">
                          <a:solidFill>
                            <a:schemeClr val="tx1"/>
                          </a:solidFill>
                        </a:rPr>
                        <a:t>УСН 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</a:rPr>
                        <a:t>- пониженная налоговая ставка</a:t>
                      </a:r>
                      <a:endParaRPr lang="ru-RU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</a:rPr>
                        <a:t>+11 ВЭД</a:t>
                      </a:r>
                      <a:endParaRPr lang="ru-RU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02011652"/>
                  </a:ext>
                </a:extLst>
              </a:tr>
              <a:tr h="387854"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</a:rPr>
                        <a:t>Налог на имущество организаций 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</a:rPr>
                        <a:t>- пониженная налоговая ставка</a:t>
                      </a:r>
                      <a:endParaRPr lang="ru-RU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EAEFF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90698124"/>
                  </a:ext>
                </a:extLst>
              </a:tr>
              <a:tr h="232712">
                <a:tc gridSpan="2"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2)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</a:rPr>
                        <a:t>Новая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 поддержка</a:t>
                      </a:r>
                      <a:endParaRPr lang="ru-RU" sz="12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D2DEE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110480069"/>
                  </a:ext>
                </a:extLst>
              </a:tr>
              <a:tr h="387854"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</a:rPr>
                        <a:t>ПСН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</a:rPr>
                        <a:t> – пониженный потенциально возможный доход</a:t>
                      </a:r>
                    </a:p>
                  </a:txBody>
                  <a:tcPr anchor="ctr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</a:rPr>
                        <a:t>18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</a:rPr>
                        <a:t> ВПД</a:t>
                      </a:r>
                      <a:endParaRPr lang="ru-RU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7159507"/>
                  </a:ext>
                </a:extLst>
              </a:tr>
              <a:tr h="542996"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</a:rPr>
                        <a:t>УСН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</a:rPr>
                        <a:t> – новая льготная категория </a:t>
                      </a:r>
                    </a:p>
                  </a:txBody>
                  <a:tcPr anchor="ctr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организации, включенные в реестр социально ориентированных некоммерческих организаций, которые с 2017 года являются получателями грантов </a:t>
                      </a:r>
                    </a:p>
                  </a:txBody>
                  <a:tcPr anchor="ctr"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8059766"/>
                  </a:ext>
                </a:extLst>
              </a:tr>
              <a:tr h="387854">
                <a:tc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</a:rPr>
                        <a:t>УСН 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</a:rPr>
                        <a:t>– «Налоговые каникулы» для впервые зарегистрированных предпринимателей</a:t>
                      </a:r>
                    </a:p>
                  </a:txBody>
                  <a:tcPr anchor="ctr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Работы строительные специализированные</a:t>
                      </a:r>
                    </a:p>
                    <a:p>
                      <a:r>
                        <a:rPr lang="ru-RU" sz="1100" dirty="0" smtClean="0"/>
                        <a:t>(ОКВЭД</a:t>
                      </a:r>
                      <a:r>
                        <a:rPr lang="ru-RU" sz="1100" baseline="0" dirty="0" smtClean="0"/>
                        <a:t> 43 вместо 43.2)</a:t>
                      </a:r>
                      <a:endParaRPr lang="ru-RU" sz="1100" dirty="0"/>
                    </a:p>
                  </a:txBody>
                  <a:tcPr anchor="ctr"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76149326"/>
                  </a:ext>
                </a:extLst>
              </a:tr>
              <a:tr h="1008420">
                <a:tc rowSpan="2"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dirty="0" smtClean="0">
                          <a:solidFill>
                            <a:schemeClr val="tx1"/>
                          </a:solidFill>
                        </a:rPr>
                        <a:t>Налог на имущество организаций</a:t>
                      </a:r>
                      <a:r>
                        <a:rPr lang="ru-RU" sz="11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100" baseline="0" dirty="0" smtClean="0">
                          <a:solidFill>
                            <a:schemeClr val="tx1"/>
                          </a:solidFill>
                        </a:rPr>
                        <a:t>– две новые льготные категории  (ставка 0%)</a:t>
                      </a:r>
                      <a:endParaRPr lang="ru-RU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100" dirty="0" smtClean="0"/>
                        <a:t>организации, реализующим инвестиционные проекты по созданию на территории АО объектов трансграничной транспортной инфраструктуры в рамках концессионных соглашений в соответствии с международными договорами РФ, в отношении имущества, созданного в ходе реализации таких проектов </a:t>
                      </a:r>
                      <a:endParaRPr lang="ru-RU" sz="1100" dirty="0"/>
                    </a:p>
                  </a:txBody>
                  <a:tcPr anchor="ctr"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20949359"/>
                  </a:ext>
                </a:extLst>
              </a:tr>
              <a:tr h="542996">
                <a:tc vMerge="1">
                  <a:txBody>
                    <a:bodyPr/>
                    <a:lstStyle/>
                    <a:p>
                      <a:pPr marL="0" marR="0" lvl="0" indent="0" algn="just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организации, включенные в реестр социально ориентированных некоммерческих организаций, которые с 2017 года являются получателями грантов </a:t>
                      </a:r>
                      <a:endParaRPr lang="ru-RU" sz="1100" dirty="0"/>
                    </a:p>
                  </a:txBody>
                  <a:tcPr anchor="ctr"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807915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88313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3011" y="6175232"/>
            <a:ext cx="411614" cy="489078"/>
          </a:xfrm>
          <a:prstGeom prst="rect">
            <a:avLst/>
          </a:prstGeom>
        </p:spPr>
      </p:pic>
      <p:sp>
        <p:nvSpPr>
          <p:cNvPr id="11" name="3 CuadroTexto"/>
          <p:cNvSpPr txBox="1"/>
          <p:nvPr/>
        </p:nvSpPr>
        <p:spPr>
          <a:xfrm>
            <a:off x="7017877" y="6260483"/>
            <a:ext cx="1728192" cy="338554"/>
          </a:xfrm>
          <a:prstGeom prst="rect">
            <a:avLst/>
          </a:prstGeom>
          <a:noFill/>
        </p:spPr>
        <p:txBody>
          <a:bodyPr wrap="square" lIns="0" tIns="0" rIns="0" bIns="0" numCol="1" spcCol="720000" rtlCol="0">
            <a:spAutoFit/>
          </a:bodyPr>
          <a:lstStyle/>
          <a:p>
            <a:r>
              <a:rPr lang="ru-RU" sz="1100" dirty="0" smtClean="0">
                <a:solidFill>
                  <a:srgbClr val="1962E9"/>
                </a:solidFill>
                <a:latin typeface="TT Norms Medium" panose="02000803030000020003" pitchFamily="50" charset="-52"/>
              </a:rPr>
              <a:t>ПРАВИТЕЛЬСТВО</a:t>
            </a:r>
          </a:p>
          <a:p>
            <a:r>
              <a:rPr lang="ru-RU" sz="1100" dirty="0" smtClean="0">
                <a:solidFill>
                  <a:srgbClr val="1962E9"/>
                </a:solidFill>
                <a:latin typeface="TT Norms Medium" panose="02000803030000020003" pitchFamily="50" charset="-52"/>
              </a:rPr>
              <a:t>АМУРСКОЙ ОБЛАСТИ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6029960"/>
            <a:ext cx="9144000" cy="8890"/>
          </a:xfrm>
          <a:prstGeom prst="line">
            <a:avLst/>
          </a:prstGeom>
          <a:ln w="19050">
            <a:solidFill>
              <a:srgbClr val="1962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138" y="6200775"/>
            <a:ext cx="691307" cy="460360"/>
          </a:xfrm>
          <a:prstGeom prst="rect">
            <a:avLst/>
          </a:prstGeom>
        </p:spPr>
      </p:pic>
      <p:sp>
        <p:nvSpPr>
          <p:cNvPr id="27" name="Овал 26"/>
          <p:cNvSpPr/>
          <p:nvPr/>
        </p:nvSpPr>
        <p:spPr>
          <a:xfrm>
            <a:off x="8412479" y="369094"/>
            <a:ext cx="268146" cy="268146"/>
          </a:xfrm>
          <a:prstGeom prst="ellipse">
            <a:avLst/>
          </a:prstGeom>
          <a:noFill/>
          <a:ln>
            <a:solidFill>
              <a:srgbClr val="1962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8345806" y="373856"/>
            <a:ext cx="409789" cy="268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100" b="1" dirty="0" smtClean="0">
                <a:solidFill>
                  <a:srgbClr val="1962E9"/>
                </a:solidFill>
                <a:latin typeface="TT Norms Regular" panose="02000503030000020003" pitchFamily="50" charset="-52"/>
              </a:rPr>
              <a:t>4</a:t>
            </a:r>
            <a:endParaRPr lang="ru-RU" sz="1100" b="1" dirty="0">
              <a:solidFill>
                <a:srgbClr val="1962E9"/>
              </a:solidFill>
              <a:latin typeface="TT Norms Regular" panose="02000503030000020003" pitchFamily="50" charset="-52"/>
            </a:endParaRPr>
          </a:p>
        </p:txBody>
      </p:sp>
      <p:sp>
        <p:nvSpPr>
          <p:cNvPr id="40" name="Заголовок 1"/>
          <p:cNvSpPr txBox="1">
            <a:spLocks/>
          </p:cNvSpPr>
          <p:nvPr/>
        </p:nvSpPr>
        <p:spPr>
          <a:xfrm>
            <a:off x="874603" y="1491167"/>
            <a:ext cx="7978452" cy="17659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3600" kern="1200" baseline="0">
                <a:solidFill>
                  <a:schemeClr val="tx1"/>
                </a:solidFill>
                <a:latin typeface="TT Norms Regular" pitchFamily="50" charset="-52"/>
                <a:ea typeface="+mj-ea"/>
                <a:cs typeface="+mj-cs"/>
              </a:defRPr>
            </a:lvl1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600" dirty="0" smtClean="0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1289063" y="3259331"/>
            <a:ext cx="6590640" cy="95596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3600" kern="1200" baseline="0">
                <a:solidFill>
                  <a:schemeClr val="tx1"/>
                </a:solidFill>
                <a:latin typeface="TT Norms Regular" pitchFamily="50" charset="-52"/>
                <a:ea typeface="+mj-ea"/>
                <a:cs typeface="+mj-cs"/>
              </a:defRPr>
            </a:lvl1pPr>
          </a:lstStyle>
          <a:p>
            <a:pPr marR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endParaRPr lang="ru-RU" sz="1600" dirty="0" smtClean="0"/>
          </a:p>
          <a:p>
            <a:pPr marR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lang="ru-RU" sz="2000" b="1" dirty="0" smtClean="0">
                <a:solidFill>
                  <a:srgbClr val="1962E9"/>
                </a:solidFill>
              </a:rPr>
              <a:t>выплата </a:t>
            </a:r>
            <a:r>
              <a:rPr lang="ru-RU" sz="2000" b="1" dirty="0">
                <a:solidFill>
                  <a:srgbClr val="1962E9"/>
                </a:solidFill>
              </a:rPr>
              <a:t>ИП</a:t>
            </a:r>
            <a:r>
              <a:rPr lang="ru-RU" sz="2000" dirty="0" smtClean="0"/>
              <a:t> в размере МРОТ  за </a:t>
            </a:r>
            <a:r>
              <a:rPr lang="en-US" sz="2000" dirty="0" smtClean="0"/>
              <a:t>2 </a:t>
            </a:r>
            <a:r>
              <a:rPr lang="ru-RU" sz="2000" dirty="0"/>
              <a:t>м</a:t>
            </a:r>
            <a:r>
              <a:rPr lang="ru-RU" sz="2000" dirty="0" smtClean="0"/>
              <a:t>есяца</a:t>
            </a:r>
          </a:p>
          <a:p>
            <a:pPr marR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endParaRPr lang="ru-RU" sz="1400" dirty="0" smtClean="0"/>
          </a:p>
          <a:p>
            <a:pPr marR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endParaRPr lang="ru-RU" sz="1600" b="1" dirty="0" smtClean="0"/>
          </a:p>
          <a:p>
            <a:pPr marR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endParaRPr lang="ru-RU" sz="1400" b="1" dirty="0" smtClean="0"/>
          </a:p>
          <a:p>
            <a:pPr marR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endParaRPr lang="ru-RU" sz="1800" dirty="0"/>
          </a:p>
          <a:p>
            <a:pPr marR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endParaRPr lang="ru-RU" sz="1800" dirty="0" smtClean="0"/>
          </a:p>
        </p:txBody>
      </p:sp>
      <p:sp>
        <p:nvSpPr>
          <p:cNvPr id="14" name="Заголовок 1"/>
          <p:cNvSpPr>
            <a:spLocks noGrp="1"/>
          </p:cNvSpPr>
          <p:nvPr>
            <p:ph type="ctrTitle"/>
          </p:nvPr>
        </p:nvSpPr>
        <p:spPr>
          <a:xfrm>
            <a:off x="582381" y="438199"/>
            <a:ext cx="7613650" cy="773113"/>
          </a:xfrm>
        </p:spPr>
        <p:txBody>
          <a:bodyPr anchor="t">
            <a:noAutofit/>
          </a:bodyPr>
          <a:lstStyle/>
          <a:p>
            <a:pPr algn="l">
              <a:defRPr/>
            </a:pPr>
            <a:r>
              <a:rPr lang="ru-RU" sz="3200" b="1" dirty="0" smtClean="0">
                <a:solidFill>
                  <a:srgbClr val="1962E9"/>
                </a:solidFill>
                <a:latin typeface="TT Norms ExtraBold" panose="02000503040000020004"/>
              </a:rPr>
              <a:t>Субсидии </a:t>
            </a:r>
            <a:r>
              <a:rPr lang="ru-RU" sz="3200" b="1" dirty="0" smtClean="0">
                <a:latin typeface="TT Norms ExtraBold" panose="02000503040000020004"/>
              </a:rPr>
              <a:t>- </a:t>
            </a:r>
            <a:r>
              <a:rPr lang="ru-RU" sz="2800" b="1" dirty="0" smtClean="0">
                <a:latin typeface="TT Norms ExtraBold" panose="02000503040000020004"/>
              </a:rPr>
              <a:t>финансовое обеспечение затрат</a:t>
            </a:r>
            <a:endParaRPr lang="ru-RU" sz="2000" b="1" dirty="0">
              <a:latin typeface="TT Norms ExtraBold" panose="02000503040000020004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176336" y="1347694"/>
            <a:ext cx="7345150" cy="195465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3600" kern="1200" baseline="0">
                <a:solidFill>
                  <a:schemeClr val="tx1"/>
                </a:solidFill>
                <a:latin typeface="TT Norms Regular" pitchFamily="50" charset="-52"/>
                <a:ea typeface="+mj-ea"/>
                <a:cs typeface="+mj-cs"/>
              </a:defRPr>
            </a:lvl1pPr>
          </a:lstStyle>
          <a:p>
            <a:pPr marR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endParaRPr lang="ru-RU" sz="1600" dirty="0" smtClean="0"/>
          </a:p>
          <a:p>
            <a:pPr marR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lang="ru-RU" sz="2000" b="1" dirty="0" smtClean="0">
                <a:solidFill>
                  <a:srgbClr val="1962E9"/>
                </a:solidFill>
              </a:rPr>
              <a:t>оплата труда</a:t>
            </a:r>
            <a:r>
              <a:rPr lang="ru-RU" sz="2000" dirty="0" smtClean="0">
                <a:solidFill>
                  <a:srgbClr val="1962E9"/>
                </a:solidFill>
              </a:rPr>
              <a:t> </a:t>
            </a:r>
            <a:r>
              <a:rPr lang="ru-RU" sz="2000" dirty="0" smtClean="0"/>
              <a:t>работников за 2 месяца</a:t>
            </a:r>
          </a:p>
          <a:p>
            <a:pPr marR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endParaRPr lang="ru-RU" sz="700" dirty="0"/>
          </a:p>
          <a:p>
            <a:pPr marR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lang="ru-RU" sz="1800" dirty="0" smtClean="0"/>
              <a:t>при условиях:  </a:t>
            </a:r>
          </a:p>
          <a:p>
            <a:pPr marL="285750" marR="0" indent="-28575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ru-RU" sz="1800" dirty="0" smtClean="0"/>
              <a:t>численность работников - </a:t>
            </a:r>
            <a:r>
              <a:rPr lang="ru-RU" sz="1800" b="1" dirty="0" smtClean="0">
                <a:solidFill>
                  <a:srgbClr val="1962E9"/>
                </a:solidFill>
              </a:rPr>
              <a:t>до 15 человек</a:t>
            </a:r>
          </a:p>
          <a:p>
            <a:pPr marL="285750" marR="0" indent="-28575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ru-RU" sz="1800" dirty="0" smtClean="0"/>
              <a:t>сохранение </a:t>
            </a:r>
            <a:r>
              <a:rPr lang="ru-RU" sz="1800" b="1" dirty="0" smtClean="0">
                <a:solidFill>
                  <a:srgbClr val="1962E9"/>
                </a:solidFill>
              </a:rPr>
              <a:t>штата не менее 90% </a:t>
            </a:r>
          </a:p>
          <a:p>
            <a:pPr marR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lang="ru-RU" sz="1800" b="1" dirty="0">
                <a:solidFill>
                  <a:srgbClr val="1962E9"/>
                </a:solidFill>
              </a:rPr>
              <a:t> </a:t>
            </a:r>
            <a:r>
              <a:rPr lang="ru-RU" sz="1800" b="1" dirty="0" smtClean="0">
                <a:solidFill>
                  <a:srgbClr val="1962E9"/>
                </a:solidFill>
              </a:rPr>
              <a:t>   </a:t>
            </a:r>
            <a:r>
              <a:rPr lang="ru-RU" sz="1800" dirty="0" smtClean="0"/>
              <a:t>от численности на </a:t>
            </a:r>
            <a:r>
              <a:rPr lang="ru-RU" sz="1600" dirty="0" smtClean="0"/>
              <a:t>01.03.2020</a:t>
            </a: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1289063" y="4519297"/>
            <a:ext cx="6578257" cy="81046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3600" kern="1200" baseline="0">
                <a:solidFill>
                  <a:schemeClr val="tx1"/>
                </a:solidFill>
                <a:latin typeface="TT Norms Regular" pitchFamily="50" charset="-52"/>
                <a:ea typeface="+mj-ea"/>
                <a:cs typeface="+mj-cs"/>
              </a:defRPr>
            </a:lvl1pPr>
          </a:lstStyle>
          <a:p>
            <a:pPr marR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lang="ru-RU" sz="2000" b="1" dirty="0" smtClean="0">
                <a:solidFill>
                  <a:srgbClr val="1962E9"/>
                </a:solidFill>
              </a:rPr>
              <a:t>коммунальные услуги</a:t>
            </a:r>
            <a:r>
              <a:rPr lang="ru-RU" sz="2000" dirty="0" smtClean="0">
                <a:solidFill>
                  <a:srgbClr val="1962E9"/>
                </a:solidFill>
              </a:rPr>
              <a:t> </a:t>
            </a:r>
            <a:r>
              <a:rPr lang="ru-RU" sz="2000" dirty="0" smtClean="0"/>
              <a:t>за 2 месяца</a:t>
            </a:r>
            <a:endParaRPr lang="ru-RU" sz="1800" dirty="0" smtClean="0"/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719307" y="1648737"/>
            <a:ext cx="457201" cy="35386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 smtClean="0">
                <a:solidFill>
                  <a:srgbClr val="F72D4F"/>
                </a:solidFill>
                <a:latin typeface="TT Norms Black" panose="02000903040000020004" pitchFamily="50" charset="-52"/>
              </a:rPr>
              <a:t>1</a:t>
            </a:r>
            <a:endParaRPr lang="ru-RU" sz="2000" b="1" dirty="0">
              <a:solidFill>
                <a:srgbClr val="F72D4F"/>
              </a:solidFill>
              <a:latin typeface="TT Norms Black" panose="02000903040000020004" pitchFamily="50" charset="-52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719136" y="3530524"/>
            <a:ext cx="457201" cy="35386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>
                <a:solidFill>
                  <a:srgbClr val="F72D4F"/>
                </a:solidFill>
                <a:latin typeface="TT Norms Black" panose="02000903040000020004" pitchFamily="50" charset="-52"/>
              </a:rPr>
              <a:t>2</a:t>
            </a: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719135" y="4608114"/>
            <a:ext cx="457201" cy="35386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>
                <a:solidFill>
                  <a:srgbClr val="F72D4F"/>
                </a:solidFill>
                <a:latin typeface="TT Norms Black" panose="02000903040000020004" pitchFamily="50" charset="-52"/>
              </a:rPr>
              <a:t>3</a:t>
            </a: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7029921" y="2974393"/>
            <a:ext cx="1646861" cy="93298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3600" kern="1200" baseline="0">
                <a:solidFill>
                  <a:schemeClr val="tx1"/>
                </a:solidFill>
                <a:latin typeface="TT Norms Regular" pitchFamily="50" charset="-52"/>
                <a:ea typeface="+mj-ea"/>
                <a:cs typeface="+mj-cs"/>
              </a:defRPr>
            </a:lvl1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solidFill>
                  <a:srgbClr val="1962E9"/>
                </a:solidFill>
              </a:rPr>
              <a:t>200</a:t>
            </a:r>
            <a:r>
              <a:rPr lang="ru-RU" sz="2400" dirty="0" smtClean="0"/>
              <a:t>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dirty="0" smtClean="0"/>
              <a:t>тыс. рублей</a:t>
            </a:r>
          </a:p>
        </p:txBody>
      </p:sp>
      <p:sp>
        <p:nvSpPr>
          <p:cNvPr id="2" name="Правая фигурная скобка 1"/>
          <p:cNvSpPr/>
          <p:nvPr/>
        </p:nvSpPr>
        <p:spPr>
          <a:xfrm>
            <a:off x="6267796" y="1648737"/>
            <a:ext cx="606829" cy="3313246"/>
          </a:xfrm>
          <a:prstGeom prst="rightBrac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9397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3011" y="6175232"/>
            <a:ext cx="411614" cy="489078"/>
          </a:xfrm>
          <a:prstGeom prst="rect">
            <a:avLst/>
          </a:prstGeom>
        </p:spPr>
      </p:pic>
      <p:sp>
        <p:nvSpPr>
          <p:cNvPr id="11" name="3 CuadroTexto"/>
          <p:cNvSpPr txBox="1"/>
          <p:nvPr/>
        </p:nvSpPr>
        <p:spPr>
          <a:xfrm>
            <a:off x="7017877" y="6260483"/>
            <a:ext cx="1728192" cy="338554"/>
          </a:xfrm>
          <a:prstGeom prst="rect">
            <a:avLst/>
          </a:prstGeom>
          <a:noFill/>
        </p:spPr>
        <p:txBody>
          <a:bodyPr wrap="square" lIns="0" tIns="0" rIns="0" bIns="0" numCol="1" spcCol="720000" rtlCol="0">
            <a:spAutoFit/>
          </a:bodyPr>
          <a:lstStyle/>
          <a:p>
            <a:r>
              <a:rPr lang="ru-RU" sz="1100" dirty="0" smtClean="0">
                <a:solidFill>
                  <a:srgbClr val="1962E9"/>
                </a:solidFill>
                <a:latin typeface="TT Norms Medium" panose="02000803030000020003" pitchFamily="50" charset="-52"/>
              </a:rPr>
              <a:t>ПРАВИТЕЛЬСТВО</a:t>
            </a:r>
          </a:p>
          <a:p>
            <a:r>
              <a:rPr lang="ru-RU" sz="1100" dirty="0" smtClean="0">
                <a:solidFill>
                  <a:srgbClr val="1962E9"/>
                </a:solidFill>
                <a:latin typeface="TT Norms Medium" panose="02000803030000020003" pitchFamily="50" charset="-52"/>
              </a:rPr>
              <a:t>АМУРСКОЙ ОБЛАСТИ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6029960"/>
            <a:ext cx="9144000" cy="8890"/>
          </a:xfrm>
          <a:prstGeom prst="line">
            <a:avLst/>
          </a:prstGeom>
          <a:ln w="19050">
            <a:solidFill>
              <a:srgbClr val="1962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138" y="6200775"/>
            <a:ext cx="691307" cy="460360"/>
          </a:xfrm>
          <a:prstGeom prst="rect">
            <a:avLst/>
          </a:prstGeom>
        </p:spPr>
      </p:pic>
      <p:sp>
        <p:nvSpPr>
          <p:cNvPr id="27" name="Овал 26"/>
          <p:cNvSpPr/>
          <p:nvPr/>
        </p:nvSpPr>
        <p:spPr>
          <a:xfrm>
            <a:off x="8412479" y="369094"/>
            <a:ext cx="268146" cy="268146"/>
          </a:xfrm>
          <a:prstGeom prst="ellipse">
            <a:avLst/>
          </a:prstGeom>
          <a:noFill/>
          <a:ln>
            <a:solidFill>
              <a:srgbClr val="1962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8345806" y="373856"/>
            <a:ext cx="409789" cy="268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100" b="1" dirty="0" smtClean="0">
                <a:solidFill>
                  <a:srgbClr val="1962E9"/>
                </a:solidFill>
                <a:latin typeface="TT Norms Regular" panose="02000503030000020003" pitchFamily="50" charset="-52"/>
              </a:rPr>
              <a:t>5</a:t>
            </a:r>
            <a:endParaRPr lang="ru-RU" sz="1100" b="1" dirty="0">
              <a:solidFill>
                <a:srgbClr val="1962E9"/>
              </a:solidFill>
              <a:latin typeface="TT Norms Regular" panose="02000503030000020003" pitchFamily="50" charset="-52"/>
            </a:endParaRPr>
          </a:p>
        </p:txBody>
      </p:sp>
      <p:sp>
        <p:nvSpPr>
          <p:cNvPr id="40" name="Заголовок 1"/>
          <p:cNvSpPr txBox="1">
            <a:spLocks/>
          </p:cNvSpPr>
          <p:nvPr/>
        </p:nvSpPr>
        <p:spPr>
          <a:xfrm>
            <a:off x="591970" y="1236762"/>
            <a:ext cx="7978452" cy="17659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3600" kern="1200" baseline="0">
                <a:solidFill>
                  <a:schemeClr val="tx1"/>
                </a:solidFill>
                <a:latin typeface="TT Norms Regular" pitchFamily="50" charset="-52"/>
                <a:ea typeface="+mj-ea"/>
                <a:cs typeface="+mj-cs"/>
              </a:defRPr>
            </a:lvl1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600" dirty="0" smtClean="0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719137" y="1100612"/>
            <a:ext cx="7961487" cy="470771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3600" kern="1200" baseline="0">
                <a:solidFill>
                  <a:schemeClr val="tx1"/>
                </a:solidFill>
                <a:latin typeface="TT Norms Regular" pitchFamily="50" charset="-52"/>
                <a:ea typeface="+mj-ea"/>
                <a:cs typeface="+mj-cs"/>
              </a:defRPr>
            </a:lvl1pPr>
          </a:lstStyle>
          <a:p>
            <a:pPr marR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lang="ru-RU" sz="1800" dirty="0" smtClean="0"/>
              <a:t>По направлению </a:t>
            </a:r>
            <a:r>
              <a:rPr lang="ru-RU" sz="1800" b="1" dirty="0" smtClean="0">
                <a:solidFill>
                  <a:srgbClr val="FF0000"/>
                </a:solidFill>
              </a:rPr>
              <a:t>1</a:t>
            </a:r>
            <a:r>
              <a:rPr lang="ru-RU" sz="1800" dirty="0" smtClean="0"/>
              <a:t> и </a:t>
            </a:r>
            <a:r>
              <a:rPr lang="ru-RU" sz="1800" b="1" dirty="0" smtClean="0">
                <a:solidFill>
                  <a:srgbClr val="FF0000"/>
                </a:solidFill>
              </a:rPr>
              <a:t>2</a:t>
            </a:r>
            <a:r>
              <a:rPr lang="ru-RU" sz="1800" dirty="0" smtClean="0"/>
              <a:t> </a:t>
            </a:r>
            <a:r>
              <a:rPr lang="ru-RU" sz="1800" b="1" dirty="0" smtClean="0">
                <a:solidFill>
                  <a:srgbClr val="1962E9"/>
                </a:solidFill>
              </a:rPr>
              <a:t>оплата труда</a:t>
            </a:r>
          </a:p>
          <a:p>
            <a:pPr marR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endParaRPr lang="ru-RU" sz="1100" b="1" dirty="0" smtClean="0">
              <a:solidFill>
                <a:srgbClr val="1962E9"/>
              </a:solidFill>
            </a:endParaRPr>
          </a:p>
          <a:p>
            <a:pPr marR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lang="ru-RU" sz="1600" dirty="0" smtClean="0"/>
              <a:t>      субъекты МСП, осуществляющие деятельность по ОКВЭД:</a:t>
            </a:r>
          </a:p>
          <a:p>
            <a:pPr marL="645750" indent="-285750">
              <a:buFont typeface="Wingdings" panose="05000000000000000000" pitchFamily="2" charset="2"/>
              <a:buChar char="ü"/>
              <a:defRPr/>
            </a:pPr>
            <a:r>
              <a:rPr lang="ru-RU" sz="1600" dirty="0" smtClean="0"/>
              <a:t>52.22.2 – </a:t>
            </a:r>
            <a:r>
              <a:rPr lang="ru-RU" sz="1400" dirty="0" smtClean="0"/>
              <a:t>деятельность </a:t>
            </a:r>
            <a:r>
              <a:rPr lang="ru-RU" sz="1400" dirty="0"/>
              <a:t>вспомогательная, связанная с внутренним водным </a:t>
            </a:r>
            <a:r>
              <a:rPr lang="ru-RU" sz="1400" dirty="0" smtClean="0"/>
              <a:t>транспортом</a:t>
            </a:r>
            <a:endParaRPr lang="ru-RU" sz="1600" dirty="0"/>
          </a:p>
          <a:p>
            <a:pPr marL="645750" indent="-285750">
              <a:buFont typeface="Wingdings" panose="05000000000000000000" pitchFamily="2" charset="2"/>
              <a:buChar char="ü"/>
              <a:defRPr/>
            </a:pPr>
            <a:r>
              <a:rPr lang="ru-RU" sz="1600" dirty="0" smtClean="0"/>
              <a:t>85.11 - </a:t>
            </a:r>
            <a:r>
              <a:rPr lang="ru-RU" sz="1400" dirty="0" smtClean="0"/>
              <a:t>образование дошкольное</a:t>
            </a:r>
            <a:endParaRPr lang="ru-RU" sz="1600" dirty="0" smtClean="0"/>
          </a:p>
          <a:p>
            <a:pPr marL="645750" indent="-285750">
              <a:buFont typeface="Wingdings" panose="05000000000000000000" pitchFamily="2" charset="2"/>
              <a:buChar char="ü"/>
              <a:defRPr/>
            </a:pPr>
            <a:r>
              <a:rPr lang="ru-RU" sz="1600" dirty="0" smtClean="0"/>
              <a:t>35.30.14 -  </a:t>
            </a:r>
            <a:r>
              <a:rPr lang="ru-RU" sz="1400" dirty="0" smtClean="0"/>
              <a:t>производство пара и горячей воды (тепловой энергии) котельными</a:t>
            </a:r>
          </a:p>
          <a:p>
            <a:pPr marL="645750" indent="-285750">
              <a:buFont typeface="Wingdings" panose="05000000000000000000" pitchFamily="2" charset="2"/>
              <a:buChar char="ü"/>
              <a:defRPr/>
            </a:pPr>
            <a:r>
              <a:rPr lang="ru-RU" sz="1600" dirty="0" smtClean="0"/>
              <a:t>72 </a:t>
            </a:r>
            <a:r>
              <a:rPr lang="ru-RU" sz="1400" dirty="0" smtClean="0"/>
              <a:t>– научные исследования и разработки</a:t>
            </a:r>
          </a:p>
          <a:p>
            <a:pPr marL="645750" indent="-285750">
              <a:buFont typeface="Wingdings" panose="05000000000000000000" pitchFamily="2" charset="2"/>
              <a:buChar char="ü"/>
              <a:defRPr/>
            </a:pPr>
            <a:r>
              <a:rPr lang="ru-RU" sz="1600" dirty="0" smtClean="0"/>
              <a:t>73.11 </a:t>
            </a:r>
            <a:r>
              <a:rPr lang="ru-RU" sz="1400" dirty="0" smtClean="0"/>
              <a:t>– деятельность рекламных агентств</a:t>
            </a:r>
          </a:p>
          <a:p>
            <a:pPr marL="360000">
              <a:defRPr/>
            </a:pPr>
            <a:r>
              <a:rPr lang="ru-RU" sz="1600" b="1" dirty="0" smtClean="0"/>
              <a:t>   или</a:t>
            </a:r>
            <a:endParaRPr lang="ru-RU" sz="1600" b="1" dirty="0"/>
          </a:p>
          <a:p>
            <a:pPr marL="360000">
              <a:defRPr/>
            </a:pPr>
            <a:endParaRPr lang="ru-RU" sz="700" b="1" dirty="0"/>
          </a:p>
          <a:p>
            <a:pPr marL="360000">
              <a:defRPr/>
            </a:pPr>
            <a:r>
              <a:rPr lang="ru-RU" sz="1600" b="1" dirty="0"/>
              <a:t>среднемесячная выручка</a:t>
            </a:r>
            <a:r>
              <a:rPr lang="ru-RU" sz="1600" dirty="0"/>
              <a:t> с 01.04.2020 не менее чем </a:t>
            </a:r>
            <a:r>
              <a:rPr lang="ru-RU" sz="1600" b="1" dirty="0"/>
              <a:t>на 30% ниже</a:t>
            </a:r>
            <a:r>
              <a:rPr lang="ru-RU" sz="1600" dirty="0"/>
              <a:t> </a:t>
            </a:r>
            <a:r>
              <a:rPr lang="ru-RU" sz="1400" dirty="0"/>
              <a:t>среднемесячной выручки, сложившейся за период с 01.01.2019 по 01.04.2020</a:t>
            </a:r>
          </a:p>
          <a:p>
            <a:pPr marR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endParaRPr lang="ru-RU" sz="900" dirty="0" smtClean="0"/>
          </a:p>
          <a:p>
            <a:pPr marR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lang="ru-RU" sz="1800" dirty="0" smtClean="0"/>
              <a:t>По направлению </a:t>
            </a:r>
            <a:r>
              <a:rPr lang="ru-RU" sz="1800" b="1" dirty="0" smtClean="0">
                <a:solidFill>
                  <a:srgbClr val="FF0000"/>
                </a:solidFill>
              </a:rPr>
              <a:t>3</a:t>
            </a:r>
            <a:r>
              <a:rPr lang="ru-RU" sz="1800" b="1" dirty="0" smtClean="0">
                <a:solidFill>
                  <a:srgbClr val="1962E9"/>
                </a:solidFill>
              </a:rPr>
              <a:t> оплата коммунальных услуг</a:t>
            </a:r>
          </a:p>
          <a:p>
            <a:pPr marR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endParaRPr lang="ru-RU" sz="1600" b="1" dirty="0" smtClean="0">
              <a:solidFill>
                <a:srgbClr val="1962E9"/>
              </a:solidFill>
            </a:endParaRPr>
          </a:p>
          <a:p>
            <a:pPr marL="360000" marR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lang="ru-RU" sz="1600" dirty="0" smtClean="0"/>
              <a:t>субъекты МСП, осуществляющие деятельность </a:t>
            </a:r>
            <a:r>
              <a:rPr lang="ru-RU" sz="1600" b="1" dirty="0" smtClean="0"/>
              <a:t>в наиболее пострадавших отраслях</a:t>
            </a:r>
            <a:r>
              <a:rPr lang="ru-RU" sz="1600" dirty="0" smtClean="0"/>
              <a:t> по региональному перечню (основной ВЭД)</a:t>
            </a:r>
          </a:p>
          <a:p>
            <a:pPr marL="360000" marR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endParaRPr lang="ru-RU" sz="700" dirty="0" smtClean="0"/>
          </a:p>
          <a:p>
            <a:pPr marL="360000" marR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lang="ru-RU" sz="1600" b="1" dirty="0" smtClean="0"/>
              <a:t>     или</a:t>
            </a:r>
          </a:p>
          <a:p>
            <a:pPr marL="360000" marR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endParaRPr lang="ru-RU" sz="700" b="1" dirty="0" smtClean="0"/>
          </a:p>
          <a:p>
            <a:pPr marL="360000" marR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lang="ru-RU" sz="1600" b="1" dirty="0" smtClean="0"/>
              <a:t>среднемесячная выручка</a:t>
            </a:r>
            <a:r>
              <a:rPr lang="ru-RU" sz="1600" dirty="0" smtClean="0"/>
              <a:t> с 01.04.2020 не менее чем </a:t>
            </a:r>
            <a:r>
              <a:rPr lang="ru-RU" sz="1600" b="1" dirty="0" smtClean="0"/>
              <a:t>на 30% ниже</a:t>
            </a:r>
            <a:r>
              <a:rPr lang="ru-RU" sz="1600" dirty="0" smtClean="0"/>
              <a:t> </a:t>
            </a:r>
            <a:r>
              <a:rPr lang="ru-RU" sz="1400" dirty="0" smtClean="0"/>
              <a:t>среднемесячной выручки, сложившейся за период с 01.01.2019 по 01.04.2020</a:t>
            </a:r>
          </a:p>
        </p:txBody>
      </p:sp>
      <p:sp>
        <p:nvSpPr>
          <p:cNvPr id="14" name="Заголовок 1"/>
          <p:cNvSpPr>
            <a:spLocks noGrp="1"/>
          </p:cNvSpPr>
          <p:nvPr>
            <p:ph type="ctrTitle"/>
          </p:nvPr>
        </p:nvSpPr>
        <p:spPr>
          <a:xfrm>
            <a:off x="582381" y="438199"/>
            <a:ext cx="7613650" cy="773113"/>
          </a:xfrm>
        </p:spPr>
        <p:txBody>
          <a:bodyPr anchor="t">
            <a:noAutofit/>
          </a:bodyPr>
          <a:lstStyle/>
          <a:p>
            <a:pPr algn="l">
              <a:defRPr/>
            </a:pPr>
            <a:r>
              <a:rPr lang="ru-RU" sz="3200" b="1" dirty="0" smtClean="0">
                <a:solidFill>
                  <a:srgbClr val="1962E9"/>
                </a:solidFill>
                <a:latin typeface="TT Norms ExtraBold" panose="02000503040000020004"/>
              </a:rPr>
              <a:t>Субсидии </a:t>
            </a:r>
            <a:r>
              <a:rPr lang="ru-RU" sz="3200" b="1" dirty="0" smtClean="0">
                <a:latin typeface="TT Norms ExtraBold" panose="02000503040000020004"/>
              </a:rPr>
              <a:t>- потенциальные получатели</a:t>
            </a:r>
            <a:endParaRPr lang="ru-RU" sz="2400" b="1" dirty="0">
              <a:latin typeface="TT Norms ExtraBold" panose="02000503040000020004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137" y="1616215"/>
            <a:ext cx="263324" cy="26321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137" y="5554171"/>
            <a:ext cx="263324" cy="26321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137" y="4628540"/>
            <a:ext cx="263324" cy="26321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137" y="3533530"/>
            <a:ext cx="263324" cy="263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947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3011" y="6175232"/>
            <a:ext cx="411614" cy="489078"/>
          </a:xfrm>
          <a:prstGeom prst="rect">
            <a:avLst/>
          </a:prstGeom>
        </p:spPr>
      </p:pic>
      <p:sp>
        <p:nvSpPr>
          <p:cNvPr id="11" name="3 CuadroTexto"/>
          <p:cNvSpPr txBox="1"/>
          <p:nvPr/>
        </p:nvSpPr>
        <p:spPr>
          <a:xfrm>
            <a:off x="7017877" y="6260483"/>
            <a:ext cx="1728192" cy="338554"/>
          </a:xfrm>
          <a:prstGeom prst="rect">
            <a:avLst/>
          </a:prstGeom>
          <a:noFill/>
        </p:spPr>
        <p:txBody>
          <a:bodyPr wrap="square" lIns="0" tIns="0" rIns="0" bIns="0" numCol="1" spcCol="720000" rtlCol="0">
            <a:spAutoFit/>
          </a:bodyPr>
          <a:lstStyle/>
          <a:p>
            <a:r>
              <a:rPr lang="ru-RU" sz="1100" dirty="0" smtClean="0">
                <a:solidFill>
                  <a:srgbClr val="1962E9"/>
                </a:solidFill>
                <a:latin typeface="TT Norms Medium" panose="02000803030000020003" pitchFamily="50" charset="-52"/>
              </a:rPr>
              <a:t>ПРАВИТЕЛЬСТВО</a:t>
            </a:r>
          </a:p>
          <a:p>
            <a:r>
              <a:rPr lang="ru-RU" sz="1100" dirty="0" smtClean="0">
                <a:solidFill>
                  <a:srgbClr val="1962E9"/>
                </a:solidFill>
                <a:latin typeface="TT Norms Medium" panose="02000803030000020003" pitchFamily="50" charset="-52"/>
              </a:rPr>
              <a:t>АМУРСКОЙ ОБЛАСТИ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6029960"/>
            <a:ext cx="9144000" cy="8890"/>
          </a:xfrm>
          <a:prstGeom prst="line">
            <a:avLst/>
          </a:prstGeom>
          <a:ln w="19050">
            <a:solidFill>
              <a:srgbClr val="1962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138" y="6200775"/>
            <a:ext cx="691307" cy="460360"/>
          </a:xfrm>
          <a:prstGeom prst="rect">
            <a:avLst/>
          </a:prstGeom>
        </p:spPr>
      </p:pic>
      <p:sp>
        <p:nvSpPr>
          <p:cNvPr id="27" name="Овал 26"/>
          <p:cNvSpPr/>
          <p:nvPr/>
        </p:nvSpPr>
        <p:spPr>
          <a:xfrm>
            <a:off x="8412479" y="369094"/>
            <a:ext cx="268146" cy="268146"/>
          </a:xfrm>
          <a:prstGeom prst="ellipse">
            <a:avLst/>
          </a:prstGeom>
          <a:noFill/>
          <a:ln>
            <a:solidFill>
              <a:srgbClr val="1962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8345806" y="373856"/>
            <a:ext cx="409789" cy="268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100" b="1" dirty="0" smtClean="0">
                <a:solidFill>
                  <a:srgbClr val="1962E9"/>
                </a:solidFill>
                <a:latin typeface="TT Norms Regular" panose="02000503030000020003" pitchFamily="50" charset="-52"/>
              </a:rPr>
              <a:t>6</a:t>
            </a:r>
            <a:endParaRPr lang="ru-RU" sz="1100" b="1" dirty="0">
              <a:solidFill>
                <a:srgbClr val="1962E9"/>
              </a:solidFill>
              <a:latin typeface="TT Norms Regular" panose="02000503030000020003" pitchFamily="50" charset="-52"/>
            </a:endParaRPr>
          </a:p>
        </p:txBody>
      </p:sp>
      <p:sp>
        <p:nvSpPr>
          <p:cNvPr id="40" name="Заголовок 1"/>
          <p:cNvSpPr txBox="1">
            <a:spLocks/>
          </p:cNvSpPr>
          <p:nvPr/>
        </p:nvSpPr>
        <p:spPr>
          <a:xfrm>
            <a:off x="582381" y="1365932"/>
            <a:ext cx="7978452" cy="89129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3600" kern="1200" baseline="0">
                <a:solidFill>
                  <a:schemeClr val="tx1"/>
                </a:solidFill>
                <a:latin typeface="TT Norms Regular" pitchFamily="50" charset="-52"/>
                <a:ea typeface="+mj-ea"/>
                <a:cs typeface="+mj-cs"/>
              </a:defRPr>
            </a:lvl1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800" dirty="0" smtClean="0"/>
              <a:t>Получатель субсидии в срок </a:t>
            </a:r>
            <a:r>
              <a:rPr lang="ru-RU" sz="1800" dirty="0" smtClean="0">
                <a:solidFill>
                  <a:srgbClr val="1962E9"/>
                </a:solidFill>
              </a:rPr>
              <a:t>до 15.01.2021 </a:t>
            </a:r>
            <a:r>
              <a:rPr lang="ru-RU" sz="1800" dirty="0" smtClean="0"/>
              <a:t>предоставляет в орган местного самоуправления </a:t>
            </a:r>
            <a:r>
              <a:rPr lang="ru-RU" sz="1800" b="1" dirty="0" smtClean="0">
                <a:solidFill>
                  <a:srgbClr val="1962E9"/>
                </a:solidFill>
              </a:rPr>
              <a:t>отчёт о достижении показателей </a:t>
            </a:r>
            <a:r>
              <a:rPr lang="ru-RU" sz="1800" dirty="0" smtClean="0"/>
              <a:t>результативности:</a:t>
            </a: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719138" y="1185863"/>
            <a:ext cx="7340137" cy="435323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3600" kern="1200" baseline="0">
                <a:solidFill>
                  <a:schemeClr val="tx1"/>
                </a:solidFill>
                <a:latin typeface="TT Norms Regular" pitchFamily="50" charset="-52"/>
                <a:ea typeface="+mj-ea"/>
                <a:cs typeface="+mj-cs"/>
              </a:defRPr>
            </a:lvl1pPr>
          </a:lstStyle>
          <a:p>
            <a:pPr marR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endParaRPr lang="ru-RU" sz="1600" dirty="0" smtClean="0"/>
          </a:p>
        </p:txBody>
      </p:sp>
      <p:sp>
        <p:nvSpPr>
          <p:cNvPr id="14" name="Заголовок 1"/>
          <p:cNvSpPr>
            <a:spLocks noGrp="1"/>
          </p:cNvSpPr>
          <p:nvPr>
            <p:ph type="ctrTitle"/>
          </p:nvPr>
        </p:nvSpPr>
        <p:spPr>
          <a:xfrm>
            <a:off x="582381" y="438199"/>
            <a:ext cx="7613650" cy="773113"/>
          </a:xfrm>
        </p:spPr>
        <p:txBody>
          <a:bodyPr anchor="t">
            <a:noAutofit/>
          </a:bodyPr>
          <a:lstStyle/>
          <a:p>
            <a:pPr algn="l">
              <a:defRPr/>
            </a:pPr>
            <a:r>
              <a:rPr lang="ru-RU" sz="3200" b="1" dirty="0" smtClean="0">
                <a:solidFill>
                  <a:srgbClr val="1962E9"/>
                </a:solidFill>
                <a:latin typeface="TT Norms ExtraBold" panose="02000503040000020004"/>
              </a:rPr>
              <a:t>Субсидии </a:t>
            </a:r>
            <a:r>
              <a:rPr lang="ru-RU" sz="3200" b="1" dirty="0" smtClean="0">
                <a:latin typeface="TT Norms ExtraBold" panose="02000503040000020004"/>
              </a:rPr>
              <a:t>- результативность</a:t>
            </a:r>
            <a:endParaRPr lang="ru-RU" sz="2400" b="1" dirty="0">
              <a:latin typeface="TT Norms ExtraBold" panose="02000503040000020004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951710" y="2515747"/>
            <a:ext cx="7978452" cy="46541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3600" kern="1200" baseline="0">
                <a:solidFill>
                  <a:schemeClr val="tx1"/>
                </a:solidFill>
                <a:latin typeface="TT Norms Regular" pitchFamily="50" charset="-52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1800" b="1" dirty="0">
                <a:solidFill>
                  <a:srgbClr val="1962E9"/>
                </a:solidFill>
              </a:rPr>
              <a:t>осуществление предпринимательской деятельности</a:t>
            </a:r>
            <a:r>
              <a:rPr lang="ru-RU" sz="1800" dirty="0"/>
              <a:t>  - </a:t>
            </a:r>
            <a:endParaRPr lang="ru-RU" sz="1800" dirty="0" smtClean="0"/>
          </a:p>
          <a:p>
            <a:pPr>
              <a:defRPr/>
            </a:pPr>
            <a:endParaRPr lang="ru-RU" sz="1100" dirty="0"/>
          </a:p>
          <a:p>
            <a:pPr>
              <a:defRPr/>
            </a:pPr>
            <a:r>
              <a:rPr lang="ru-RU" sz="1800" dirty="0" smtClean="0"/>
              <a:t>наличие </a:t>
            </a:r>
            <a:r>
              <a:rPr lang="ru-RU" sz="1800" dirty="0"/>
              <a:t>записи в ЕГРЮЛ или ЕГРИП</a:t>
            </a: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951710" y="3898267"/>
            <a:ext cx="7978452" cy="46541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3600" kern="1200" baseline="0">
                <a:solidFill>
                  <a:schemeClr val="tx1"/>
                </a:solidFill>
                <a:latin typeface="TT Norms Regular" pitchFamily="50" charset="-52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1800" b="1" dirty="0">
                <a:solidFill>
                  <a:srgbClr val="1962E9"/>
                </a:solidFill>
              </a:rPr>
              <a:t>сохранение численности работников</a:t>
            </a:r>
            <a:r>
              <a:rPr lang="ru-RU" sz="1800" dirty="0"/>
              <a:t> не менее 75% от численности работников по состоянию на 01.03.2020 </a:t>
            </a:r>
            <a:r>
              <a:rPr lang="ru-RU" sz="1800" dirty="0" smtClean="0"/>
              <a:t>– </a:t>
            </a:r>
          </a:p>
          <a:p>
            <a:pPr>
              <a:defRPr/>
            </a:pPr>
            <a:endParaRPr lang="en-US" sz="1800" dirty="0" smtClean="0"/>
          </a:p>
          <a:p>
            <a:pPr>
              <a:defRPr/>
            </a:pPr>
            <a:r>
              <a:rPr lang="ru-RU" sz="1800" dirty="0" smtClean="0"/>
              <a:t>форма </a:t>
            </a:r>
            <a:r>
              <a:rPr lang="ru-RU" sz="1800" dirty="0"/>
              <a:t>«Сведения о застрахованных лицах»</a:t>
            </a:r>
          </a:p>
          <a:p>
            <a:pPr>
              <a:defRPr/>
            </a:pPr>
            <a:endParaRPr lang="ru-RU" sz="1400" dirty="0"/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643215" y="2571154"/>
            <a:ext cx="457201" cy="35386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 smtClean="0">
                <a:solidFill>
                  <a:srgbClr val="F72D4F"/>
                </a:solidFill>
                <a:latin typeface="TT Norms Black" panose="02000903040000020004" pitchFamily="50" charset="-52"/>
              </a:rPr>
              <a:t>1</a:t>
            </a:r>
            <a:endParaRPr lang="ru-RU" sz="2000" b="1" dirty="0">
              <a:solidFill>
                <a:srgbClr val="F72D4F"/>
              </a:solidFill>
              <a:latin typeface="TT Norms Black" panose="02000903040000020004" pitchFamily="50" charset="-52"/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646351" y="4015816"/>
            <a:ext cx="457201" cy="35386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>
                <a:solidFill>
                  <a:srgbClr val="F72D4F"/>
                </a:solidFill>
                <a:latin typeface="TT Norms Black" panose="02000903040000020004" pitchFamily="50" charset="-52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790345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3011" y="6175232"/>
            <a:ext cx="411614" cy="489078"/>
          </a:xfrm>
          <a:prstGeom prst="rect">
            <a:avLst/>
          </a:prstGeom>
        </p:spPr>
      </p:pic>
      <p:sp>
        <p:nvSpPr>
          <p:cNvPr id="11" name="3 CuadroTexto"/>
          <p:cNvSpPr txBox="1"/>
          <p:nvPr/>
        </p:nvSpPr>
        <p:spPr>
          <a:xfrm>
            <a:off x="7017877" y="6260483"/>
            <a:ext cx="1728192" cy="338554"/>
          </a:xfrm>
          <a:prstGeom prst="rect">
            <a:avLst/>
          </a:prstGeom>
          <a:noFill/>
        </p:spPr>
        <p:txBody>
          <a:bodyPr wrap="square" lIns="0" tIns="0" rIns="0" bIns="0" numCol="1" spcCol="720000" rtlCol="0">
            <a:spAutoFit/>
          </a:bodyPr>
          <a:lstStyle/>
          <a:p>
            <a:r>
              <a:rPr lang="ru-RU" sz="1100" dirty="0" smtClean="0">
                <a:solidFill>
                  <a:srgbClr val="1962E9"/>
                </a:solidFill>
                <a:latin typeface="TT Norms Medium" panose="02000803030000020003" pitchFamily="50" charset="-52"/>
              </a:rPr>
              <a:t>ПРАВИТЕЛЬСТВО</a:t>
            </a:r>
          </a:p>
          <a:p>
            <a:r>
              <a:rPr lang="ru-RU" sz="1100" dirty="0" smtClean="0">
                <a:solidFill>
                  <a:srgbClr val="1962E9"/>
                </a:solidFill>
                <a:latin typeface="TT Norms Medium" panose="02000803030000020003" pitchFamily="50" charset="-52"/>
              </a:rPr>
              <a:t>АМУРСКОЙ ОБЛАСТИ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6029960"/>
            <a:ext cx="9144000" cy="8890"/>
          </a:xfrm>
          <a:prstGeom prst="line">
            <a:avLst/>
          </a:prstGeom>
          <a:ln w="19050">
            <a:solidFill>
              <a:srgbClr val="1962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138" y="6200775"/>
            <a:ext cx="691307" cy="460360"/>
          </a:xfrm>
          <a:prstGeom prst="rect">
            <a:avLst/>
          </a:prstGeom>
        </p:spPr>
      </p:pic>
      <p:sp>
        <p:nvSpPr>
          <p:cNvPr id="27" name="Овал 26"/>
          <p:cNvSpPr/>
          <p:nvPr/>
        </p:nvSpPr>
        <p:spPr>
          <a:xfrm>
            <a:off x="8412479" y="369094"/>
            <a:ext cx="268146" cy="268146"/>
          </a:xfrm>
          <a:prstGeom prst="ellipse">
            <a:avLst/>
          </a:prstGeom>
          <a:noFill/>
          <a:ln>
            <a:solidFill>
              <a:srgbClr val="1962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8345806" y="373856"/>
            <a:ext cx="409789" cy="268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100" b="1" dirty="0" smtClean="0">
                <a:solidFill>
                  <a:srgbClr val="1962E9"/>
                </a:solidFill>
                <a:latin typeface="TT Norms Regular" panose="02000503030000020003" pitchFamily="50" charset="-52"/>
              </a:rPr>
              <a:t>7</a:t>
            </a:r>
            <a:endParaRPr lang="ru-RU" sz="1100" b="1" dirty="0">
              <a:solidFill>
                <a:srgbClr val="1962E9"/>
              </a:solidFill>
              <a:latin typeface="TT Norms Regular" panose="02000503030000020003" pitchFamily="50" charset="-52"/>
            </a:endParaRPr>
          </a:p>
        </p:txBody>
      </p:sp>
      <p:sp>
        <p:nvSpPr>
          <p:cNvPr id="40" name="Заголовок 1"/>
          <p:cNvSpPr txBox="1">
            <a:spLocks/>
          </p:cNvSpPr>
          <p:nvPr/>
        </p:nvSpPr>
        <p:spPr>
          <a:xfrm>
            <a:off x="582381" y="1365932"/>
            <a:ext cx="7978452" cy="89129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3600" kern="1200" baseline="0">
                <a:solidFill>
                  <a:schemeClr val="tx1"/>
                </a:solidFill>
                <a:latin typeface="TT Norms Regular" pitchFamily="50" charset="-52"/>
                <a:ea typeface="+mj-ea"/>
                <a:cs typeface="+mj-cs"/>
              </a:defRPr>
            </a:lvl1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800" dirty="0" smtClean="0"/>
              <a:t>По состоянию на 15.06.2020</a:t>
            </a: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719138" y="1185863"/>
            <a:ext cx="7340137" cy="435323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3600" kern="1200" baseline="0">
                <a:solidFill>
                  <a:schemeClr val="tx1"/>
                </a:solidFill>
                <a:latin typeface="TT Norms Regular" pitchFamily="50" charset="-52"/>
                <a:ea typeface="+mj-ea"/>
                <a:cs typeface="+mj-cs"/>
              </a:defRPr>
            </a:lvl1pPr>
          </a:lstStyle>
          <a:p>
            <a:pPr marR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endParaRPr lang="ru-RU" sz="1600" dirty="0" smtClean="0"/>
          </a:p>
        </p:txBody>
      </p:sp>
      <p:sp>
        <p:nvSpPr>
          <p:cNvPr id="14" name="Заголовок 1"/>
          <p:cNvSpPr>
            <a:spLocks noGrp="1"/>
          </p:cNvSpPr>
          <p:nvPr>
            <p:ph type="ctrTitle"/>
          </p:nvPr>
        </p:nvSpPr>
        <p:spPr>
          <a:xfrm>
            <a:off x="582381" y="438199"/>
            <a:ext cx="7613650" cy="773113"/>
          </a:xfrm>
        </p:spPr>
        <p:txBody>
          <a:bodyPr anchor="t">
            <a:noAutofit/>
          </a:bodyPr>
          <a:lstStyle/>
          <a:p>
            <a:pPr algn="l">
              <a:defRPr/>
            </a:pPr>
            <a:r>
              <a:rPr lang="ru-RU" sz="3200" b="1" dirty="0" smtClean="0">
                <a:solidFill>
                  <a:srgbClr val="1962E9"/>
                </a:solidFill>
                <a:latin typeface="TT Norms ExtraBold" panose="02000503040000020004"/>
              </a:rPr>
              <a:t>Субсидии </a:t>
            </a:r>
            <a:r>
              <a:rPr lang="ru-RU" sz="3200" b="1" dirty="0" smtClean="0">
                <a:latin typeface="TT Norms ExtraBold" panose="02000503040000020004"/>
              </a:rPr>
              <a:t>- статистика</a:t>
            </a:r>
            <a:r>
              <a:rPr lang="ru-RU" sz="3200" b="1" dirty="0" smtClean="0">
                <a:solidFill>
                  <a:srgbClr val="1962E9"/>
                </a:solidFill>
                <a:latin typeface="TT Norms ExtraBold" panose="02000503040000020004"/>
              </a:rPr>
              <a:t> </a:t>
            </a:r>
            <a:endParaRPr lang="ru-RU" sz="2400" b="1" dirty="0">
              <a:latin typeface="TT Norms ExtraBold" panose="02000503040000020004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1017825" y="1790292"/>
            <a:ext cx="7978452" cy="12205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3600" kern="1200" baseline="0">
                <a:solidFill>
                  <a:schemeClr val="tx1"/>
                </a:solidFill>
                <a:latin typeface="TT Norms Regular" pitchFamily="50" charset="-52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defRPr/>
            </a:pPr>
            <a:r>
              <a:rPr lang="ru-RU" sz="1800" b="1" dirty="0" smtClean="0">
                <a:solidFill>
                  <a:srgbClr val="1962E9"/>
                </a:solidFill>
              </a:rPr>
              <a:t>Подано 48 заявок на сумму 4,4 млн. рублей</a:t>
            </a:r>
          </a:p>
          <a:p>
            <a:pPr>
              <a:lnSpc>
                <a:spcPct val="150000"/>
              </a:lnSpc>
              <a:defRPr/>
            </a:pPr>
            <a:endParaRPr lang="ru-RU" sz="11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ru-RU" sz="1800" dirty="0" smtClean="0"/>
              <a:t>оплата труда работникам – </a:t>
            </a:r>
            <a:r>
              <a:rPr lang="ru-RU" sz="1800" b="1" dirty="0" smtClean="0">
                <a:solidFill>
                  <a:srgbClr val="1962E9"/>
                </a:solidFill>
              </a:rPr>
              <a:t>28</a:t>
            </a:r>
            <a:r>
              <a:rPr lang="ru-RU" sz="1800" dirty="0" smtClean="0"/>
              <a:t> на сумму </a:t>
            </a:r>
            <a:r>
              <a:rPr lang="ru-RU" sz="1800" b="1" dirty="0" smtClean="0">
                <a:solidFill>
                  <a:srgbClr val="1962E9"/>
                </a:solidFill>
              </a:rPr>
              <a:t>3,5</a:t>
            </a:r>
            <a:r>
              <a:rPr lang="ru-RU" sz="1800" dirty="0" smtClean="0"/>
              <a:t> млн. рублей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ru-RU" sz="1800" dirty="0"/>
              <a:t>в</a:t>
            </a:r>
            <a:r>
              <a:rPr lang="ru-RU" sz="1800" dirty="0" smtClean="0"/>
              <a:t>ыплата ИП – </a:t>
            </a:r>
            <a:r>
              <a:rPr lang="ru-RU" sz="1800" b="1" dirty="0" smtClean="0">
                <a:solidFill>
                  <a:srgbClr val="1962E9"/>
                </a:solidFill>
              </a:rPr>
              <a:t>11</a:t>
            </a:r>
            <a:r>
              <a:rPr lang="ru-RU" sz="1800" dirty="0" smtClean="0"/>
              <a:t> на сумму </a:t>
            </a:r>
            <a:r>
              <a:rPr lang="ru-RU" sz="1800" b="1" dirty="0" smtClean="0">
                <a:solidFill>
                  <a:srgbClr val="1962E9"/>
                </a:solidFill>
              </a:rPr>
              <a:t>0,2</a:t>
            </a:r>
            <a:r>
              <a:rPr lang="ru-RU" sz="1800" dirty="0" smtClean="0"/>
              <a:t> млн. рублей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  <a:defRPr/>
            </a:pPr>
            <a:r>
              <a:rPr lang="ru-RU" sz="1800" dirty="0" smtClean="0"/>
              <a:t>коммунальные услуги – </a:t>
            </a:r>
            <a:r>
              <a:rPr lang="ru-RU" sz="1800" b="1" dirty="0" smtClean="0">
                <a:solidFill>
                  <a:srgbClr val="1962E9"/>
                </a:solidFill>
              </a:rPr>
              <a:t>9</a:t>
            </a:r>
            <a:r>
              <a:rPr lang="ru-RU" sz="1800" dirty="0" smtClean="0"/>
              <a:t> на сумму </a:t>
            </a:r>
            <a:r>
              <a:rPr lang="ru-RU" sz="1800" b="1" dirty="0" smtClean="0">
                <a:solidFill>
                  <a:srgbClr val="1962E9"/>
                </a:solidFill>
              </a:rPr>
              <a:t>0,7</a:t>
            </a:r>
            <a:r>
              <a:rPr lang="ru-RU" sz="1800" dirty="0" smtClean="0"/>
              <a:t> млн. рублей</a:t>
            </a:r>
            <a:endParaRPr lang="ru-RU" sz="1800" dirty="0"/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1064791" y="4055706"/>
            <a:ext cx="7978452" cy="12205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3600" kern="1200" baseline="0">
                <a:solidFill>
                  <a:schemeClr val="tx1"/>
                </a:solidFill>
                <a:latin typeface="TT Norms Regular" pitchFamily="50" charset="-52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defRPr/>
            </a:pPr>
            <a:r>
              <a:rPr lang="ru-RU" sz="1800" b="1" dirty="0">
                <a:solidFill>
                  <a:srgbClr val="1962E9"/>
                </a:solidFill>
              </a:rPr>
              <a:t>П</a:t>
            </a:r>
            <a:r>
              <a:rPr lang="ru-RU" sz="1800" b="1" dirty="0" smtClean="0">
                <a:solidFill>
                  <a:srgbClr val="1962E9"/>
                </a:solidFill>
              </a:rPr>
              <a:t>о критерию снижения выручки 75% заявок</a:t>
            </a:r>
            <a:endParaRPr lang="ru-RU" sz="1800" b="1" dirty="0">
              <a:solidFill>
                <a:srgbClr val="1962E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5101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3011" y="6175232"/>
            <a:ext cx="411614" cy="489078"/>
          </a:xfrm>
          <a:prstGeom prst="rect">
            <a:avLst/>
          </a:prstGeom>
        </p:spPr>
      </p:pic>
      <p:sp>
        <p:nvSpPr>
          <p:cNvPr id="11" name="3 CuadroTexto"/>
          <p:cNvSpPr txBox="1"/>
          <p:nvPr/>
        </p:nvSpPr>
        <p:spPr>
          <a:xfrm>
            <a:off x="7017877" y="6260483"/>
            <a:ext cx="1728192" cy="338554"/>
          </a:xfrm>
          <a:prstGeom prst="rect">
            <a:avLst/>
          </a:prstGeom>
          <a:noFill/>
        </p:spPr>
        <p:txBody>
          <a:bodyPr wrap="square" lIns="0" tIns="0" rIns="0" bIns="0" numCol="1" spcCol="720000" rtlCol="0">
            <a:spAutoFit/>
          </a:bodyPr>
          <a:lstStyle/>
          <a:p>
            <a:r>
              <a:rPr lang="ru-RU" sz="1100" dirty="0" smtClean="0">
                <a:solidFill>
                  <a:srgbClr val="1962E9"/>
                </a:solidFill>
                <a:latin typeface="TT Norms Medium" panose="02000803030000020003" pitchFamily="50" charset="-52"/>
              </a:rPr>
              <a:t>ПРАВИТЕЛЬСТВО</a:t>
            </a:r>
          </a:p>
          <a:p>
            <a:r>
              <a:rPr lang="ru-RU" sz="1100" dirty="0" smtClean="0">
                <a:solidFill>
                  <a:srgbClr val="1962E9"/>
                </a:solidFill>
                <a:latin typeface="TT Norms Medium" panose="02000803030000020003" pitchFamily="50" charset="-52"/>
              </a:rPr>
              <a:t>АМУРСКОЙ ОБЛАСТИ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6029960"/>
            <a:ext cx="9144000" cy="8890"/>
          </a:xfrm>
          <a:prstGeom prst="line">
            <a:avLst/>
          </a:prstGeom>
          <a:ln w="19050">
            <a:solidFill>
              <a:srgbClr val="1962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138" y="6200775"/>
            <a:ext cx="691307" cy="460360"/>
          </a:xfrm>
          <a:prstGeom prst="rect">
            <a:avLst/>
          </a:prstGeom>
        </p:spPr>
      </p:pic>
      <p:sp>
        <p:nvSpPr>
          <p:cNvPr id="27" name="Овал 26"/>
          <p:cNvSpPr/>
          <p:nvPr/>
        </p:nvSpPr>
        <p:spPr>
          <a:xfrm>
            <a:off x="8412479" y="369094"/>
            <a:ext cx="268146" cy="268146"/>
          </a:xfrm>
          <a:prstGeom prst="ellipse">
            <a:avLst/>
          </a:prstGeom>
          <a:noFill/>
          <a:ln>
            <a:solidFill>
              <a:srgbClr val="1962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8345806" y="373856"/>
            <a:ext cx="409789" cy="268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100" b="1" dirty="0" smtClean="0">
                <a:solidFill>
                  <a:srgbClr val="1962E9"/>
                </a:solidFill>
                <a:latin typeface="TT Norms Regular" panose="02000503030000020003" pitchFamily="50" charset="-52"/>
              </a:rPr>
              <a:t>8</a:t>
            </a:r>
            <a:endParaRPr lang="ru-RU" sz="1100" b="1" dirty="0">
              <a:solidFill>
                <a:srgbClr val="1962E9"/>
              </a:solidFill>
              <a:latin typeface="TT Norms Regular" panose="02000503030000020003" pitchFamily="50" charset="-52"/>
            </a:endParaRPr>
          </a:p>
        </p:txBody>
      </p:sp>
      <p:sp>
        <p:nvSpPr>
          <p:cNvPr id="40" name="Заголовок 1"/>
          <p:cNvSpPr txBox="1">
            <a:spLocks/>
          </p:cNvSpPr>
          <p:nvPr/>
        </p:nvSpPr>
        <p:spPr>
          <a:xfrm>
            <a:off x="582381" y="1365932"/>
            <a:ext cx="7978452" cy="452764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3600" kern="1200" baseline="0">
                <a:solidFill>
                  <a:schemeClr val="tx1"/>
                </a:solidFill>
                <a:latin typeface="TT Norms Regular" pitchFamily="50" charset="-52"/>
                <a:ea typeface="+mj-ea"/>
                <a:cs typeface="+mj-cs"/>
              </a:defRPr>
            </a:lvl1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800" dirty="0" smtClean="0"/>
              <a:t>По состоянию на 15.06.2020</a:t>
            </a: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719138" y="1185863"/>
            <a:ext cx="7340137" cy="435323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3600" kern="1200" baseline="0">
                <a:solidFill>
                  <a:schemeClr val="tx1"/>
                </a:solidFill>
                <a:latin typeface="TT Norms Regular" pitchFamily="50" charset="-52"/>
                <a:ea typeface="+mj-ea"/>
                <a:cs typeface="+mj-cs"/>
              </a:defRPr>
            </a:lvl1pPr>
          </a:lstStyle>
          <a:p>
            <a:pPr marR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endParaRPr lang="ru-RU" sz="1600" dirty="0" smtClean="0"/>
          </a:p>
        </p:txBody>
      </p:sp>
      <p:sp>
        <p:nvSpPr>
          <p:cNvPr id="14" name="Заголовок 1"/>
          <p:cNvSpPr>
            <a:spLocks noGrp="1"/>
          </p:cNvSpPr>
          <p:nvPr>
            <p:ph type="ctrTitle"/>
          </p:nvPr>
        </p:nvSpPr>
        <p:spPr>
          <a:xfrm>
            <a:off x="582381" y="438199"/>
            <a:ext cx="7613650" cy="773113"/>
          </a:xfrm>
        </p:spPr>
        <p:txBody>
          <a:bodyPr anchor="t">
            <a:noAutofit/>
          </a:bodyPr>
          <a:lstStyle/>
          <a:p>
            <a:pPr algn="l">
              <a:defRPr/>
            </a:pPr>
            <a:r>
              <a:rPr lang="ru-RU" sz="3200" b="1" dirty="0" smtClean="0">
                <a:solidFill>
                  <a:srgbClr val="1962E9"/>
                </a:solidFill>
                <a:latin typeface="TT Norms ExtraBold" panose="02000503040000020004"/>
              </a:rPr>
              <a:t>Субсидии </a:t>
            </a:r>
            <a:r>
              <a:rPr lang="ru-RU" sz="2800" b="1" dirty="0" smtClean="0">
                <a:latin typeface="TT Norms ExtraBold" panose="02000503040000020004"/>
              </a:rPr>
              <a:t>– статистика по заявкам</a:t>
            </a:r>
            <a:endParaRPr lang="ru-RU" sz="2800" b="1" dirty="0">
              <a:latin typeface="TT Norms ExtraBold" panose="02000503040000020004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1017825" y="1790292"/>
            <a:ext cx="7978452" cy="12205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3600" kern="1200" baseline="0">
                <a:solidFill>
                  <a:schemeClr val="tx1"/>
                </a:solidFill>
                <a:latin typeface="TT Norms Regular" pitchFamily="50" charset="-52"/>
                <a:ea typeface="+mj-ea"/>
                <a:cs typeface="+mj-cs"/>
              </a:defRPr>
            </a:lvl1pPr>
          </a:lstStyle>
          <a:p>
            <a:pPr>
              <a:defRPr/>
            </a:pPr>
            <a:endParaRPr lang="ru-RU" sz="1800" dirty="0"/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800103" y="1790292"/>
            <a:ext cx="7978452" cy="300309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3600" kern="1200" baseline="0">
                <a:solidFill>
                  <a:schemeClr val="tx1"/>
                </a:solidFill>
                <a:latin typeface="TT Norms Regular" pitchFamily="50" charset="-52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defRPr/>
            </a:pPr>
            <a:r>
              <a:rPr lang="ru-RU" sz="1800" b="1" dirty="0" smtClean="0">
                <a:solidFill>
                  <a:srgbClr val="1962E9"/>
                </a:solidFill>
              </a:rPr>
              <a:t>13</a:t>
            </a:r>
            <a:r>
              <a:rPr lang="ru-RU" sz="1800" dirty="0" smtClean="0"/>
              <a:t> - </a:t>
            </a:r>
            <a:r>
              <a:rPr lang="ru-RU" sz="1800" dirty="0" err="1" smtClean="0"/>
              <a:t>г.Благовещенск</a:t>
            </a:r>
            <a:endParaRPr lang="ru-RU" sz="1800" dirty="0"/>
          </a:p>
          <a:p>
            <a:pPr>
              <a:lnSpc>
                <a:spcPct val="150000"/>
              </a:lnSpc>
              <a:defRPr/>
            </a:pPr>
            <a:r>
              <a:rPr lang="ru-RU" sz="1800" b="1" dirty="0" smtClean="0">
                <a:solidFill>
                  <a:srgbClr val="1962E9"/>
                </a:solidFill>
              </a:rPr>
              <a:t>11</a:t>
            </a:r>
            <a:r>
              <a:rPr lang="ru-RU" sz="1800" dirty="0" smtClean="0"/>
              <a:t> - </a:t>
            </a:r>
            <a:r>
              <a:rPr lang="ru-RU" sz="1800" dirty="0" err="1" smtClean="0"/>
              <a:t>Магдагачинский</a:t>
            </a:r>
            <a:r>
              <a:rPr lang="ru-RU" sz="1800" dirty="0" smtClean="0"/>
              <a:t> район</a:t>
            </a:r>
            <a:endParaRPr lang="ru-RU" sz="1800" dirty="0"/>
          </a:p>
          <a:p>
            <a:pPr>
              <a:lnSpc>
                <a:spcPct val="150000"/>
              </a:lnSpc>
              <a:defRPr/>
            </a:pPr>
            <a:r>
              <a:rPr lang="ru-RU" sz="1800" b="1" dirty="0" smtClean="0">
                <a:solidFill>
                  <a:srgbClr val="1962E9"/>
                </a:solidFill>
              </a:rPr>
              <a:t>7 </a:t>
            </a:r>
            <a:r>
              <a:rPr lang="ru-RU" sz="1800" dirty="0" smtClean="0"/>
              <a:t>- </a:t>
            </a:r>
            <a:r>
              <a:rPr lang="ru-RU" sz="1800" dirty="0" err="1" smtClean="0"/>
              <a:t>г.Тында</a:t>
            </a:r>
            <a:endParaRPr lang="ru-RU" sz="1800" dirty="0" smtClean="0"/>
          </a:p>
          <a:p>
            <a:pPr>
              <a:lnSpc>
                <a:spcPct val="150000"/>
              </a:lnSpc>
              <a:defRPr/>
            </a:pPr>
            <a:r>
              <a:rPr lang="ru-RU" sz="1800" b="1" dirty="0">
                <a:solidFill>
                  <a:srgbClr val="1962E9"/>
                </a:solidFill>
              </a:rPr>
              <a:t>5</a:t>
            </a:r>
            <a:r>
              <a:rPr lang="ru-RU" sz="1800" dirty="0" smtClean="0"/>
              <a:t> – </a:t>
            </a:r>
            <a:r>
              <a:rPr lang="ru-RU" sz="1800" dirty="0" err="1" smtClean="0"/>
              <a:t>г.Свободный</a:t>
            </a:r>
            <a:endParaRPr lang="ru-RU" sz="1800" dirty="0" smtClean="0"/>
          </a:p>
          <a:p>
            <a:pPr>
              <a:lnSpc>
                <a:spcPct val="150000"/>
              </a:lnSpc>
              <a:defRPr/>
            </a:pPr>
            <a:r>
              <a:rPr lang="ru-RU" sz="1800" b="1" dirty="0" smtClean="0">
                <a:solidFill>
                  <a:srgbClr val="1962E9"/>
                </a:solidFill>
              </a:rPr>
              <a:t>3 </a:t>
            </a:r>
            <a:r>
              <a:rPr lang="ru-RU" sz="1800" dirty="0" smtClean="0"/>
              <a:t>- </a:t>
            </a:r>
            <a:r>
              <a:rPr lang="ru-RU" sz="1800" dirty="0" err="1" smtClean="0"/>
              <a:t>г.Белогорск</a:t>
            </a:r>
            <a:endParaRPr lang="ru-RU" sz="1800" dirty="0" smtClean="0"/>
          </a:p>
          <a:p>
            <a:pPr>
              <a:lnSpc>
                <a:spcPct val="150000"/>
              </a:lnSpc>
              <a:defRPr/>
            </a:pPr>
            <a:r>
              <a:rPr lang="ru-RU" sz="1800" b="1" dirty="0" smtClean="0">
                <a:solidFill>
                  <a:srgbClr val="1962E9"/>
                </a:solidFill>
              </a:rPr>
              <a:t>3 </a:t>
            </a:r>
            <a:r>
              <a:rPr lang="ru-RU" sz="1800" dirty="0" smtClean="0"/>
              <a:t>- </a:t>
            </a:r>
            <a:r>
              <a:rPr lang="ru-RU" sz="1800" dirty="0" err="1" smtClean="0"/>
              <a:t>г.Райчихинск</a:t>
            </a:r>
            <a:endParaRPr lang="ru-RU" sz="1800" dirty="0"/>
          </a:p>
          <a:p>
            <a:pPr>
              <a:lnSpc>
                <a:spcPct val="150000"/>
              </a:lnSpc>
              <a:defRPr/>
            </a:pPr>
            <a:r>
              <a:rPr lang="ru-RU" sz="1800" b="1" dirty="0" smtClean="0">
                <a:solidFill>
                  <a:srgbClr val="1962E9"/>
                </a:solidFill>
              </a:rPr>
              <a:t>2</a:t>
            </a:r>
            <a:r>
              <a:rPr lang="ru-RU" sz="1800" dirty="0" smtClean="0"/>
              <a:t> – </a:t>
            </a:r>
            <a:r>
              <a:rPr lang="ru-RU" sz="1800" dirty="0" err="1" smtClean="0"/>
              <a:t>г.Шимановск</a:t>
            </a:r>
            <a:endParaRPr lang="ru-RU" sz="1800" dirty="0"/>
          </a:p>
          <a:p>
            <a:pPr>
              <a:lnSpc>
                <a:spcPct val="150000"/>
              </a:lnSpc>
              <a:defRPr/>
            </a:pPr>
            <a:r>
              <a:rPr lang="ru-RU" sz="1800" b="1" dirty="0" smtClean="0">
                <a:solidFill>
                  <a:srgbClr val="1962E9"/>
                </a:solidFill>
              </a:rPr>
              <a:t>2</a:t>
            </a:r>
            <a:r>
              <a:rPr lang="ru-RU" sz="1800" dirty="0" smtClean="0"/>
              <a:t> – </a:t>
            </a:r>
            <a:r>
              <a:rPr lang="ru-RU" sz="1800" dirty="0" err="1" smtClean="0"/>
              <a:t>Мазановский</a:t>
            </a:r>
            <a:r>
              <a:rPr lang="ru-RU" sz="1800" dirty="0" smtClean="0"/>
              <a:t> район</a:t>
            </a:r>
            <a:endParaRPr lang="ru-RU" sz="1800" dirty="0"/>
          </a:p>
          <a:p>
            <a:pPr>
              <a:lnSpc>
                <a:spcPct val="150000"/>
              </a:lnSpc>
              <a:defRPr/>
            </a:pPr>
            <a:r>
              <a:rPr lang="ru-RU" sz="1800" b="1" dirty="0" smtClean="0">
                <a:solidFill>
                  <a:srgbClr val="1962E9"/>
                </a:solidFill>
              </a:rPr>
              <a:t>1</a:t>
            </a:r>
            <a:r>
              <a:rPr lang="ru-RU" sz="1800" dirty="0" smtClean="0"/>
              <a:t> - </a:t>
            </a:r>
            <a:r>
              <a:rPr lang="ru-RU" sz="1800" dirty="0" err="1" smtClean="0"/>
              <a:t>Бурейский</a:t>
            </a:r>
            <a:r>
              <a:rPr lang="ru-RU" sz="1800" dirty="0" smtClean="0"/>
              <a:t> район</a:t>
            </a:r>
            <a:endParaRPr lang="ru-RU" sz="1800" dirty="0"/>
          </a:p>
          <a:p>
            <a:pPr>
              <a:lnSpc>
                <a:spcPct val="150000"/>
              </a:lnSpc>
              <a:defRPr/>
            </a:pPr>
            <a:r>
              <a:rPr lang="ru-RU" sz="1800" b="1" dirty="0" smtClean="0">
                <a:solidFill>
                  <a:srgbClr val="1962E9"/>
                </a:solidFill>
              </a:rPr>
              <a:t>1</a:t>
            </a:r>
            <a:r>
              <a:rPr lang="ru-RU" sz="1800" dirty="0" smtClean="0"/>
              <a:t> - Михайловский район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961526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3011" y="6175232"/>
            <a:ext cx="411614" cy="489078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ctrTitle"/>
          </p:nvPr>
        </p:nvSpPr>
        <p:spPr>
          <a:xfrm>
            <a:off x="591969" y="561515"/>
            <a:ext cx="7613567" cy="774390"/>
          </a:xfrm>
        </p:spPr>
        <p:txBody>
          <a:bodyPr anchor="t">
            <a:noAutofit/>
          </a:bodyPr>
          <a:lstStyle/>
          <a:p>
            <a:pPr algn="l">
              <a:defRPr/>
            </a:pPr>
            <a:r>
              <a:rPr lang="ru-RU" sz="3200" b="1" dirty="0" smtClean="0">
                <a:solidFill>
                  <a:srgbClr val="1962E9"/>
                </a:solidFill>
                <a:latin typeface="TT Norms ExtraBold" panose="02000503040000020004"/>
              </a:rPr>
              <a:t>В сфере </a:t>
            </a:r>
            <a:r>
              <a:rPr lang="ru-RU" sz="3200" b="1" dirty="0">
                <a:solidFill>
                  <a:srgbClr val="1962E9"/>
                </a:solidFill>
                <a:latin typeface="TT Norms ExtraBold" panose="02000503040000020004"/>
              </a:rPr>
              <a:t>кредитования</a:t>
            </a:r>
          </a:p>
        </p:txBody>
      </p:sp>
      <p:sp>
        <p:nvSpPr>
          <p:cNvPr id="11" name="3 CuadroTexto"/>
          <p:cNvSpPr txBox="1"/>
          <p:nvPr/>
        </p:nvSpPr>
        <p:spPr>
          <a:xfrm>
            <a:off x="7017877" y="6260483"/>
            <a:ext cx="1728192" cy="338554"/>
          </a:xfrm>
          <a:prstGeom prst="rect">
            <a:avLst/>
          </a:prstGeom>
          <a:noFill/>
        </p:spPr>
        <p:txBody>
          <a:bodyPr wrap="square" lIns="0" tIns="0" rIns="0" bIns="0" numCol="1" spcCol="720000" rtlCol="0">
            <a:spAutoFit/>
          </a:bodyPr>
          <a:lstStyle/>
          <a:p>
            <a:r>
              <a:rPr lang="ru-RU" sz="1100" dirty="0" smtClean="0">
                <a:solidFill>
                  <a:srgbClr val="1962E9"/>
                </a:solidFill>
                <a:latin typeface="TT Norms Medium" panose="02000803030000020003" pitchFamily="50" charset="-52"/>
              </a:rPr>
              <a:t>ПРАВИТЕЛЬСТВО</a:t>
            </a:r>
          </a:p>
          <a:p>
            <a:r>
              <a:rPr lang="ru-RU" sz="1100" dirty="0" smtClean="0">
                <a:solidFill>
                  <a:srgbClr val="1962E9"/>
                </a:solidFill>
                <a:latin typeface="TT Norms Medium" panose="02000803030000020003" pitchFamily="50" charset="-52"/>
              </a:rPr>
              <a:t>АМУРСКОЙ ОБЛАСТИ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6029960"/>
            <a:ext cx="9144000" cy="8890"/>
          </a:xfrm>
          <a:prstGeom prst="line">
            <a:avLst/>
          </a:prstGeom>
          <a:ln w="19050">
            <a:solidFill>
              <a:srgbClr val="1962E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138" y="6200775"/>
            <a:ext cx="691307" cy="460360"/>
          </a:xfrm>
          <a:prstGeom prst="rect">
            <a:avLst/>
          </a:prstGeom>
        </p:spPr>
      </p:pic>
      <p:sp>
        <p:nvSpPr>
          <p:cNvPr id="27" name="Овал 26"/>
          <p:cNvSpPr/>
          <p:nvPr/>
        </p:nvSpPr>
        <p:spPr>
          <a:xfrm>
            <a:off x="8412479" y="369094"/>
            <a:ext cx="268146" cy="268146"/>
          </a:xfrm>
          <a:prstGeom prst="ellipse">
            <a:avLst/>
          </a:prstGeom>
          <a:noFill/>
          <a:ln>
            <a:solidFill>
              <a:srgbClr val="1962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8345806" y="373856"/>
            <a:ext cx="409789" cy="268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100" b="1" dirty="0" smtClean="0">
                <a:solidFill>
                  <a:srgbClr val="1962E9"/>
                </a:solidFill>
                <a:latin typeface="TT Norms Regular" panose="02000503030000020003" pitchFamily="50" charset="-52"/>
              </a:rPr>
              <a:t>9</a:t>
            </a:r>
            <a:endParaRPr lang="ru-RU" sz="1100" b="1" dirty="0">
              <a:solidFill>
                <a:srgbClr val="1962E9"/>
              </a:solidFill>
              <a:latin typeface="TT Norms Regular" panose="02000503030000020003" pitchFamily="50" charset="-52"/>
            </a:endParaRP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522494" y="1224430"/>
            <a:ext cx="3934635" cy="4503039"/>
          </a:xfrm>
          <a:prstGeom prst="rect">
            <a:avLst/>
          </a:prstGeom>
          <a:ln>
            <a:solidFill>
              <a:schemeClr val="tx1"/>
            </a:solidFill>
            <a:prstDash val="sysDot"/>
          </a:ln>
        </p:spPr>
        <p:txBody>
          <a:bodyPr vert="horz" lIns="91440" tIns="45720" rIns="91440" bIns="45720" rtlCol="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3600" kern="1200" baseline="0">
                <a:solidFill>
                  <a:schemeClr val="tx1"/>
                </a:solidFill>
                <a:latin typeface="TT Norms Regular" pitchFamily="50" charset="-52"/>
                <a:ea typeface="+mj-ea"/>
                <a:cs typeface="+mj-cs"/>
              </a:defRPr>
            </a:lvl1pPr>
          </a:lstStyle>
          <a:p>
            <a:pPr marR="0" algn="l" defTabSz="914400" rtl="0" eaLnBrk="1" fontAlgn="auto" latinLnBrk="0" hangingPunct="1">
              <a:lnSpc>
                <a:spcPts val="1800"/>
              </a:lnSpc>
              <a:spcBef>
                <a:spcPts val="6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1800" b="1" dirty="0" smtClean="0">
                <a:solidFill>
                  <a:srgbClr val="1962E9"/>
                </a:solidFill>
              </a:rPr>
              <a:t>Микрокредитование</a:t>
            </a:r>
          </a:p>
          <a:p>
            <a:pPr marR="0" algn="l" defTabSz="914400" rtl="0" eaLnBrk="1" fontAlgn="auto" latinLnBrk="0" hangingPunct="1">
              <a:lnSpc>
                <a:spcPts val="1800"/>
              </a:lnSpc>
              <a:spcBef>
                <a:spcPts val="600"/>
              </a:spcBef>
              <a:spcAft>
                <a:spcPts val="0"/>
              </a:spcAft>
              <a:buClrTx/>
              <a:buSzTx/>
              <a:tabLst/>
              <a:defRPr/>
            </a:pPr>
            <a:endParaRPr lang="ru-RU" sz="1000" b="1" dirty="0" smtClean="0">
              <a:solidFill>
                <a:srgbClr val="1962E9"/>
              </a:solidFill>
            </a:endParaRPr>
          </a:p>
          <a:p>
            <a:pPr>
              <a:defRPr/>
            </a:pPr>
            <a:r>
              <a:rPr lang="ru-RU" sz="1800" dirty="0" smtClean="0"/>
              <a:t>Расширение линейки </a:t>
            </a:r>
            <a:r>
              <a:rPr lang="ru-RU" sz="1800" b="1" dirty="0" err="1" smtClean="0"/>
              <a:t>микрозаймов</a:t>
            </a:r>
            <a:endParaRPr lang="ru-RU" sz="1800" b="1" dirty="0" smtClean="0"/>
          </a:p>
          <a:p>
            <a:pPr>
              <a:defRPr/>
            </a:pPr>
            <a:r>
              <a:rPr lang="ru-RU" sz="1800" b="1" dirty="0" smtClean="0">
                <a:solidFill>
                  <a:srgbClr val="1962E9"/>
                </a:solidFill>
              </a:rPr>
              <a:t>20 займов </a:t>
            </a:r>
            <a:r>
              <a:rPr lang="ru-RU" sz="1800" b="1" dirty="0">
                <a:solidFill>
                  <a:srgbClr val="1962E9"/>
                </a:solidFill>
              </a:rPr>
              <a:t>на сумму </a:t>
            </a:r>
            <a:r>
              <a:rPr lang="ru-RU" sz="1800" b="1" dirty="0" smtClean="0">
                <a:solidFill>
                  <a:srgbClr val="1962E9"/>
                </a:solidFill>
              </a:rPr>
              <a:t>18,9 </a:t>
            </a:r>
            <a:r>
              <a:rPr lang="ru-RU" sz="1800" b="1" dirty="0">
                <a:solidFill>
                  <a:srgbClr val="1962E9"/>
                </a:solidFill>
              </a:rPr>
              <a:t>млн. рублей</a:t>
            </a:r>
          </a:p>
          <a:p>
            <a:pPr>
              <a:lnSpc>
                <a:spcPts val="1800"/>
              </a:lnSpc>
              <a:defRPr/>
            </a:pPr>
            <a:endParaRPr lang="ru-RU" sz="500" dirty="0" smtClean="0"/>
          </a:p>
          <a:p>
            <a:pPr>
              <a:lnSpc>
                <a:spcPts val="1800"/>
              </a:lnSpc>
              <a:defRPr/>
            </a:pPr>
            <a:r>
              <a:rPr lang="ru-RU" sz="1800" dirty="0" smtClean="0"/>
              <a:t>     «Специальный» </a:t>
            </a:r>
            <a:r>
              <a:rPr lang="ru-RU" sz="1600" dirty="0" smtClean="0"/>
              <a:t>для наиболее пострадавших отраслей </a:t>
            </a:r>
          </a:p>
          <a:p>
            <a:pPr>
              <a:lnSpc>
                <a:spcPts val="1800"/>
              </a:lnSpc>
              <a:defRPr/>
            </a:pPr>
            <a:r>
              <a:rPr lang="ru-RU" sz="1600" dirty="0" smtClean="0"/>
              <a:t>       Ставка </a:t>
            </a:r>
            <a:r>
              <a:rPr lang="ru-RU" sz="1600" b="1" dirty="0" smtClean="0">
                <a:solidFill>
                  <a:srgbClr val="1962E9"/>
                </a:solidFill>
              </a:rPr>
              <a:t>1-3%</a:t>
            </a:r>
          </a:p>
          <a:p>
            <a:pPr>
              <a:lnSpc>
                <a:spcPts val="1800"/>
              </a:lnSpc>
              <a:defRPr/>
            </a:pPr>
            <a:endParaRPr lang="ru-RU" sz="900" b="1" dirty="0">
              <a:solidFill>
                <a:srgbClr val="1962E9"/>
              </a:solidFill>
            </a:endParaRPr>
          </a:p>
          <a:p>
            <a:pPr>
              <a:lnSpc>
                <a:spcPts val="1800"/>
              </a:lnSpc>
              <a:defRPr/>
            </a:pPr>
            <a:r>
              <a:rPr lang="ru-RU" sz="1800" dirty="0" smtClean="0"/>
              <a:t>     «Лояльный» </a:t>
            </a:r>
            <a:r>
              <a:rPr lang="ru-RU" sz="1600" dirty="0" smtClean="0"/>
              <a:t>если выручка </a:t>
            </a:r>
            <a:r>
              <a:rPr lang="ru-RU" sz="1600" dirty="0"/>
              <a:t>снизилась на 30 % и </a:t>
            </a:r>
            <a:r>
              <a:rPr lang="ru-RU" sz="1600" dirty="0" smtClean="0"/>
              <a:t>более                     </a:t>
            </a:r>
          </a:p>
          <a:p>
            <a:pPr>
              <a:lnSpc>
                <a:spcPts val="1800"/>
              </a:lnSpc>
              <a:defRPr/>
            </a:pPr>
            <a:r>
              <a:rPr lang="ru-RU" sz="1600" dirty="0"/>
              <a:t> </a:t>
            </a:r>
            <a:r>
              <a:rPr lang="ru-RU" sz="1600" dirty="0" smtClean="0"/>
              <a:t>      Ставка </a:t>
            </a:r>
            <a:r>
              <a:rPr lang="ru-RU" sz="1600" b="1" dirty="0" smtClean="0">
                <a:solidFill>
                  <a:srgbClr val="1962E9"/>
                </a:solidFill>
              </a:rPr>
              <a:t>3-6%</a:t>
            </a:r>
          </a:p>
          <a:p>
            <a:pPr>
              <a:lnSpc>
                <a:spcPts val="1800"/>
              </a:lnSpc>
              <a:defRPr/>
            </a:pPr>
            <a:endParaRPr lang="ru-RU" sz="1600" b="1" dirty="0" smtClean="0">
              <a:solidFill>
                <a:srgbClr val="1962E9"/>
              </a:solidFill>
            </a:endParaRPr>
          </a:p>
          <a:p>
            <a:pPr>
              <a:lnSpc>
                <a:spcPts val="1800"/>
              </a:lnSpc>
              <a:spcBef>
                <a:spcPts val="600"/>
              </a:spcBef>
              <a:defRPr/>
            </a:pPr>
            <a:endParaRPr lang="ru-RU" sz="1800" dirty="0"/>
          </a:p>
          <a:p>
            <a:pPr>
              <a:lnSpc>
                <a:spcPts val="1800"/>
              </a:lnSpc>
              <a:spcBef>
                <a:spcPts val="600"/>
              </a:spcBef>
              <a:defRPr/>
            </a:pPr>
            <a:r>
              <a:rPr lang="ru-RU" sz="1800" b="1" dirty="0" smtClean="0"/>
              <a:t>Реструктуризация</a:t>
            </a:r>
            <a:r>
              <a:rPr lang="ru-RU" sz="1800" dirty="0" smtClean="0"/>
              <a:t> </a:t>
            </a:r>
            <a:r>
              <a:rPr lang="ru-RU" sz="1800" dirty="0"/>
              <a:t>действующих </a:t>
            </a:r>
            <a:r>
              <a:rPr lang="ru-RU" sz="1800" dirty="0" err="1"/>
              <a:t>микрозаймов</a:t>
            </a:r>
            <a:r>
              <a:rPr lang="ru-RU" sz="1800" dirty="0"/>
              <a:t> </a:t>
            </a:r>
            <a:r>
              <a:rPr lang="ru-RU" sz="1600" dirty="0" smtClean="0"/>
              <a:t>отсрочка</a:t>
            </a:r>
            <a:r>
              <a:rPr lang="ru-RU" sz="1600" dirty="0"/>
              <a:t>, снижение </a:t>
            </a:r>
            <a:r>
              <a:rPr lang="ru-RU" sz="1600" dirty="0" smtClean="0"/>
              <a:t>ставки</a:t>
            </a:r>
            <a:endParaRPr lang="ru-RU" sz="1600" dirty="0"/>
          </a:p>
          <a:p>
            <a:pPr marR="0" algn="l" defTabSz="914400" rtl="0" eaLnBrk="1" fontAlgn="auto" latinLnBrk="0" hangingPunct="1">
              <a:lnSpc>
                <a:spcPts val="1800"/>
              </a:lnSpc>
              <a:spcBef>
                <a:spcPts val="6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1800" b="1" dirty="0" smtClean="0">
                <a:solidFill>
                  <a:srgbClr val="1962E9"/>
                </a:solidFill>
              </a:rPr>
              <a:t>42 займа на сумму 37,1 млн. рублей</a:t>
            </a:r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4596938" y="1219669"/>
            <a:ext cx="4222866" cy="4507800"/>
          </a:xfrm>
          <a:prstGeom prst="rect">
            <a:avLst/>
          </a:prstGeom>
          <a:ln>
            <a:solidFill>
              <a:schemeClr val="tx1"/>
            </a:solidFill>
            <a:prstDash val="sysDot"/>
          </a:ln>
        </p:spPr>
        <p:txBody>
          <a:bodyPr vert="horz" lIns="91440" tIns="45720" rIns="91440" bIns="45720" rtlCol="0" anchor="t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3600" kern="1200" baseline="0">
                <a:solidFill>
                  <a:schemeClr val="tx1"/>
                </a:solidFill>
                <a:latin typeface="TT Norms Regular" pitchFamily="50" charset="-52"/>
                <a:ea typeface="+mj-ea"/>
                <a:cs typeface="+mj-cs"/>
              </a:defRPr>
            </a:lvl1pPr>
          </a:lstStyle>
          <a:p>
            <a:pPr>
              <a:spcBef>
                <a:spcPts val="600"/>
              </a:spcBef>
              <a:defRPr/>
            </a:pPr>
            <a:r>
              <a:rPr lang="ru-RU" sz="1800" b="1" dirty="0" smtClean="0">
                <a:solidFill>
                  <a:srgbClr val="1962E9"/>
                </a:solidFill>
              </a:rPr>
              <a:t>Поручительство</a:t>
            </a:r>
            <a:r>
              <a:rPr lang="ru-RU" sz="1800" b="1" dirty="0" smtClean="0"/>
              <a:t> </a:t>
            </a:r>
          </a:p>
          <a:p>
            <a:pPr>
              <a:spcBef>
                <a:spcPts val="600"/>
              </a:spcBef>
              <a:defRPr/>
            </a:pPr>
            <a:endParaRPr lang="ru-RU" sz="500" b="1" dirty="0" smtClean="0"/>
          </a:p>
          <a:p>
            <a:pPr>
              <a:spcBef>
                <a:spcPts val="600"/>
              </a:spcBef>
              <a:defRPr/>
            </a:pPr>
            <a:r>
              <a:rPr lang="ru-RU" sz="1800" b="1" dirty="0" smtClean="0"/>
              <a:t>Пролонгация </a:t>
            </a:r>
            <a:r>
              <a:rPr lang="ru-RU" sz="1800" b="1" dirty="0"/>
              <a:t>и/или реструктуризация действующих </a:t>
            </a:r>
            <a:r>
              <a:rPr lang="ru-RU" sz="1600" dirty="0" smtClean="0"/>
              <a:t>кредитов обеспеченных </a:t>
            </a:r>
            <a:r>
              <a:rPr lang="ru-RU" sz="1600" dirty="0"/>
              <a:t>поручительством регионального гарантийного фонда</a:t>
            </a:r>
          </a:p>
          <a:p>
            <a:pPr>
              <a:spcBef>
                <a:spcPts val="600"/>
              </a:spcBef>
              <a:defRPr/>
            </a:pPr>
            <a:endParaRPr lang="ru-RU" sz="1800" dirty="0" smtClean="0"/>
          </a:p>
          <a:p>
            <a:pPr>
              <a:spcBef>
                <a:spcPts val="600"/>
              </a:spcBef>
              <a:defRPr/>
            </a:pPr>
            <a:r>
              <a:rPr lang="ru-RU" sz="1800" b="1" dirty="0"/>
              <a:t>Р</a:t>
            </a:r>
            <a:r>
              <a:rPr lang="ru-RU" sz="1800" b="1" dirty="0" smtClean="0"/>
              <a:t>асширение </a:t>
            </a:r>
            <a:r>
              <a:rPr lang="ru-RU" sz="1800" b="1" dirty="0"/>
              <a:t>направлений </a:t>
            </a:r>
            <a:r>
              <a:rPr lang="ru-RU" sz="1600" dirty="0"/>
              <a:t>расходования заемных </a:t>
            </a:r>
            <a:r>
              <a:rPr lang="ru-RU" sz="1600" dirty="0" smtClean="0"/>
              <a:t>средств</a:t>
            </a:r>
            <a:r>
              <a:rPr lang="ru-RU" sz="1600" dirty="0"/>
              <a:t> обеспеченных поручительством регионального гарантийного </a:t>
            </a:r>
            <a:r>
              <a:rPr lang="ru-RU" sz="1600" dirty="0" smtClean="0"/>
              <a:t>фонда</a:t>
            </a:r>
          </a:p>
          <a:p>
            <a:pPr>
              <a:spcBef>
                <a:spcPts val="600"/>
              </a:spcBef>
              <a:defRPr/>
            </a:pPr>
            <a:endParaRPr lang="ru-RU" sz="1050" dirty="0"/>
          </a:p>
          <a:p>
            <a:pPr>
              <a:spcBef>
                <a:spcPts val="600"/>
              </a:spcBef>
              <a:defRPr/>
            </a:pPr>
            <a:endParaRPr lang="ru-RU" sz="1000" b="1" dirty="0" smtClean="0">
              <a:solidFill>
                <a:srgbClr val="1962E9"/>
              </a:solidFill>
            </a:endParaRPr>
          </a:p>
          <a:p>
            <a:pPr>
              <a:spcBef>
                <a:spcPts val="600"/>
              </a:spcBef>
              <a:defRPr/>
            </a:pPr>
            <a:endParaRPr lang="ru-RU" sz="1100" b="1" dirty="0" smtClean="0">
              <a:solidFill>
                <a:srgbClr val="1962E9"/>
              </a:solidFill>
            </a:endParaRPr>
          </a:p>
          <a:p>
            <a:pPr>
              <a:spcBef>
                <a:spcPts val="600"/>
              </a:spcBef>
              <a:defRPr/>
            </a:pPr>
            <a:endParaRPr lang="ru-RU" sz="1600" b="1" dirty="0" smtClean="0">
              <a:solidFill>
                <a:srgbClr val="1962E9"/>
              </a:solidFill>
            </a:endParaRPr>
          </a:p>
          <a:p>
            <a:pPr>
              <a:spcBef>
                <a:spcPts val="600"/>
              </a:spcBef>
              <a:defRPr/>
            </a:pPr>
            <a:r>
              <a:rPr lang="ru-RU" sz="1700" b="1" dirty="0" smtClean="0">
                <a:solidFill>
                  <a:srgbClr val="1962E9"/>
                </a:solidFill>
              </a:rPr>
              <a:t>8 поручительств </a:t>
            </a:r>
            <a:r>
              <a:rPr lang="ru-RU" sz="1700" b="1" dirty="0">
                <a:solidFill>
                  <a:srgbClr val="1962E9"/>
                </a:solidFill>
              </a:rPr>
              <a:t>на </a:t>
            </a:r>
            <a:r>
              <a:rPr lang="ru-RU" sz="1700" b="1" dirty="0" smtClean="0">
                <a:solidFill>
                  <a:srgbClr val="1962E9"/>
                </a:solidFill>
              </a:rPr>
              <a:t>сумму 52,4 </a:t>
            </a:r>
            <a:r>
              <a:rPr lang="ru-RU" sz="1700" b="1" dirty="0">
                <a:solidFill>
                  <a:srgbClr val="1962E9"/>
                </a:solidFill>
              </a:rPr>
              <a:t>млн. </a:t>
            </a:r>
            <a:r>
              <a:rPr lang="ru-RU" sz="1700" b="1" dirty="0" smtClean="0">
                <a:solidFill>
                  <a:srgbClr val="1962E9"/>
                </a:solidFill>
              </a:rPr>
              <a:t>рублей</a:t>
            </a:r>
            <a:r>
              <a:rPr lang="ru-RU" sz="1700" b="1" dirty="0">
                <a:solidFill>
                  <a:srgbClr val="1962E9"/>
                </a:solidFill>
              </a:rPr>
              <a:t>.</a:t>
            </a:r>
          </a:p>
          <a:p>
            <a:pPr marL="285750" marR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lang="ru-RU" sz="1600" dirty="0" smtClean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967" y="3523391"/>
            <a:ext cx="210463" cy="21037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967" y="2585620"/>
            <a:ext cx="210463" cy="210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343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2194</TotalTime>
  <Words>947</Words>
  <Application>Microsoft Office PowerPoint</Application>
  <PresentationFormat>Экран (4:3)</PresentationFormat>
  <Paragraphs>212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О реализации мер поддержки субъектов малого и среднего предпринимательства в Амурской области</vt:lpstr>
      <vt:lpstr>Первый пакет региональных мер поддержки в части налоговых преференций</vt:lpstr>
      <vt:lpstr>Второй пакет региональных мер поддержки в части налоговых преференций</vt:lpstr>
      <vt:lpstr>Субсидии - финансовое обеспечение затрат</vt:lpstr>
      <vt:lpstr>Субсидии - потенциальные получатели</vt:lpstr>
      <vt:lpstr>Субсидии - результативность</vt:lpstr>
      <vt:lpstr>Субсидии - статистика </vt:lpstr>
      <vt:lpstr>Субсидии – статистика по заявкам</vt:lpstr>
      <vt:lpstr>В сфере кредитования</vt:lpstr>
      <vt:lpstr>Презентация PowerPoint</vt:lpstr>
      <vt:lpstr>Информация на сайтах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ПРЕЗЕНТАЦИИ ПРАВИТЕЛЬСТВА АМУРСКОЙ ОБЛАСТИ</dc:title>
  <dc:creator>Петр</dc:creator>
  <cp:lastModifiedBy>(08) Отдел ИТ</cp:lastModifiedBy>
  <cp:revision>315</cp:revision>
  <cp:lastPrinted>2020-04-22T03:20:52Z</cp:lastPrinted>
  <dcterms:created xsi:type="dcterms:W3CDTF">2019-05-07T01:33:49Z</dcterms:created>
  <dcterms:modified xsi:type="dcterms:W3CDTF">2020-06-23T07:18:54Z</dcterms:modified>
</cp:coreProperties>
</file>